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84" r:id="rId2"/>
    <p:sldId id="283" r:id="rId3"/>
    <p:sldId id="256" r:id="rId4"/>
    <p:sldId id="258" r:id="rId5"/>
    <p:sldId id="259" r:id="rId6"/>
    <p:sldId id="260" r:id="rId7"/>
    <p:sldId id="261" r:id="rId8"/>
    <p:sldId id="262" r:id="rId9"/>
    <p:sldId id="264" r:id="rId10"/>
    <p:sldId id="263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6" r:id="rId21"/>
    <p:sldId id="277" r:id="rId22"/>
    <p:sldId id="278" r:id="rId23"/>
    <p:sldId id="274" r:id="rId24"/>
    <p:sldId id="275" r:id="rId25"/>
    <p:sldId id="279" r:id="rId26"/>
    <p:sldId id="280" r:id="rId27"/>
    <p:sldId id="282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A15991-B18D-4CEF-AD7D-76CDF18FAAFA}" type="datetimeFigureOut">
              <a:rPr lang="en-GB" smtClean="0"/>
              <a:pPr/>
              <a:t>23/09/2015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171DC0-F35C-4ACC-9E38-B22BCBF8852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6861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Get</a:t>
            </a:r>
            <a:r>
              <a:rPr lang="en-GB" baseline="0" dirty="0" smtClean="0"/>
              <a:t> students to sketch axes and tables in their books.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34E427-E3BD-40A8-8ACE-F54AF5B80FBB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1980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171DC0-F35C-4ACC-9E38-B22BCBF88527}" type="slidenum">
              <a:rPr lang="en-GB" smtClean="0"/>
              <a:pPr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03787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171DC0-F35C-4ACC-9E38-B22BCBF88527}" type="slidenum">
              <a:rPr lang="en-GB" smtClean="0"/>
              <a:pPr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5935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9BA32-FD41-427A-9279-240E47FCCB8A}" type="datetimeFigureOut">
              <a:rPr lang="en-GB" smtClean="0"/>
              <a:pPr/>
              <a:t>23/09/2015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6E43B-89CB-428A-BB39-14D59F19F0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9BA32-FD41-427A-9279-240E47FCCB8A}" type="datetimeFigureOut">
              <a:rPr lang="en-GB" smtClean="0"/>
              <a:pPr/>
              <a:t>23/09/2015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6E43B-89CB-428A-BB39-14D59F19F0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9BA32-FD41-427A-9279-240E47FCCB8A}" type="datetimeFigureOut">
              <a:rPr lang="en-GB" smtClean="0"/>
              <a:pPr/>
              <a:t>23/09/2015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6E43B-89CB-428A-BB39-14D59F19F0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9BA32-FD41-427A-9279-240E47FCCB8A}" type="datetimeFigureOut">
              <a:rPr lang="en-GB" smtClean="0"/>
              <a:pPr/>
              <a:t>23/09/2015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6E43B-89CB-428A-BB39-14D59F19F0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9BA32-FD41-427A-9279-240E47FCCB8A}" type="datetimeFigureOut">
              <a:rPr lang="en-GB" smtClean="0"/>
              <a:pPr/>
              <a:t>23/09/2015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6E43B-89CB-428A-BB39-14D59F19F0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9BA32-FD41-427A-9279-240E47FCCB8A}" type="datetimeFigureOut">
              <a:rPr lang="en-GB" smtClean="0"/>
              <a:pPr/>
              <a:t>23/09/2015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6E43B-89CB-428A-BB39-14D59F19F0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9BA32-FD41-427A-9279-240E47FCCB8A}" type="datetimeFigureOut">
              <a:rPr lang="en-GB" smtClean="0"/>
              <a:pPr/>
              <a:t>23/09/2015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6E43B-89CB-428A-BB39-14D59F19F0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9BA32-FD41-427A-9279-240E47FCCB8A}" type="datetimeFigureOut">
              <a:rPr lang="en-GB" smtClean="0"/>
              <a:pPr/>
              <a:t>23/09/2015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6E43B-89CB-428A-BB39-14D59F19F0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9BA32-FD41-427A-9279-240E47FCCB8A}" type="datetimeFigureOut">
              <a:rPr lang="en-GB" smtClean="0"/>
              <a:pPr/>
              <a:t>23/09/2015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6E43B-89CB-428A-BB39-14D59F19F0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9BA32-FD41-427A-9279-240E47FCCB8A}" type="datetimeFigureOut">
              <a:rPr lang="en-GB" smtClean="0"/>
              <a:pPr/>
              <a:t>23/09/2015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6E43B-89CB-428A-BB39-14D59F19F0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9BA32-FD41-427A-9279-240E47FCCB8A}" type="datetimeFigureOut">
              <a:rPr lang="en-GB" smtClean="0"/>
              <a:pPr/>
              <a:t>23/09/2015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6E43B-89CB-428A-BB39-14D59F19F0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49BA32-FD41-427A-9279-240E47FCCB8A}" type="datetimeFigureOut">
              <a:rPr lang="en-GB" smtClean="0"/>
              <a:pPr/>
              <a:t>23/09/2015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D6E43B-89CB-428A-BB39-14D59F19F0A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92D050"/>
                </a:solidFill>
              </a:rPr>
              <a:t>C2: Chapter 3 </a:t>
            </a:r>
            <a:r>
              <a:rPr lang="en-GB" dirty="0" smtClean="0"/>
              <a:t>Logarithms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9612" y="3645024"/>
            <a:ext cx="6984776" cy="1417712"/>
          </a:xfrm>
        </p:spPr>
        <p:txBody>
          <a:bodyPr>
            <a:normAutofit/>
          </a:bodyPr>
          <a:lstStyle/>
          <a:p>
            <a:r>
              <a:rPr lang="en-GB" sz="2800" dirty="0" smtClean="0"/>
              <a:t>Dr J Frost (jfrost@tiffin.kingston.sch.uk)</a:t>
            </a:r>
          </a:p>
          <a:p>
            <a:r>
              <a:rPr lang="en-GB" sz="2800" b="1" dirty="0" smtClean="0"/>
              <a:t>www.drfrostmaths.com </a:t>
            </a:r>
            <a:endParaRPr lang="en-GB" sz="2800" b="1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E:\TiffinSchoolLogoSmal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12" y="111910"/>
            <a:ext cx="1008112" cy="1013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7504" y="6461720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Last modified: 1</a:t>
            </a:r>
            <a:r>
              <a:rPr lang="en-GB" baseline="30000" dirty="0" smtClean="0"/>
              <a:t>st</a:t>
            </a:r>
            <a:r>
              <a:rPr lang="en-GB" dirty="0" smtClean="0"/>
              <a:t> September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5256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60648"/>
            <a:ext cx="9144000" cy="5847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360000" rtlCol="0">
            <a:spAutoFit/>
          </a:bodyPr>
          <a:lstStyle/>
          <a:p>
            <a:r>
              <a:rPr lang="en-GB" sz="3200" dirty="0" smtClean="0"/>
              <a:t>Exercises</a:t>
            </a:r>
            <a:endParaRPr lang="en-GB" sz="3200" baseline="-250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836712"/>
            <a:ext cx="9144000" cy="43088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lIns="360000" rtlCol="0">
            <a:spAutoFit/>
          </a:bodyPr>
          <a:lstStyle/>
          <a:p>
            <a:r>
              <a:rPr lang="en-GB" sz="2200" dirty="0" smtClean="0"/>
              <a:t>C2 Chapter 3 </a:t>
            </a:r>
            <a:r>
              <a:rPr lang="en-GB" sz="2200" dirty="0" err="1" smtClean="0"/>
              <a:t>Pg</a:t>
            </a:r>
            <a:r>
              <a:rPr lang="en-GB" sz="2200" dirty="0" smtClean="0"/>
              <a:t> 42 </a:t>
            </a:r>
            <a:endParaRPr lang="en-GB" sz="2200" dirty="0"/>
          </a:p>
        </p:txBody>
      </p:sp>
      <p:sp>
        <p:nvSpPr>
          <p:cNvPr id="12" name="TextBox 11"/>
          <p:cNvSpPr txBox="1"/>
          <p:nvPr/>
        </p:nvSpPr>
        <p:spPr>
          <a:xfrm>
            <a:off x="683568" y="1628800"/>
            <a:ext cx="60486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Exercise 3B (All questions)</a:t>
            </a:r>
          </a:p>
          <a:p>
            <a:r>
              <a:rPr lang="en-GB" sz="3200" dirty="0" smtClean="0"/>
              <a:t>Exercise 3C (Q1, 3, 5, 7)</a:t>
            </a:r>
            <a:endParaRPr lang="en-GB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60648"/>
            <a:ext cx="9144000" cy="5847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360000" rtlCol="0">
            <a:spAutoFit/>
          </a:bodyPr>
          <a:lstStyle/>
          <a:p>
            <a:r>
              <a:rPr lang="en-GB" sz="3200" dirty="0" smtClean="0"/>
              <a:t>Laws of Logs</a:t>
            </a:r>
            <a:endParaRPr lang="en-GB" sz="3200" baseline="-250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836712"/>
            <a:ext cx="9144000" cy="43088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lIns="360000" rtlCol="0">
            <a:spAutoFit/>
          </a:bodyPr>
          <a:lstStyle/>
          <a:p>
            <a:r>
              <a:rPr lang="en-GB" sz="2200" dirty="0" smtClean="0"/>
              <a:t>These are 3 laws of logs that you need to remember. </a:t>
            </a:r>
            <a:endParaRPr lang="en-GB" sz="2200" dirty="0"/>
          </a:p>
        </p:txBody>
      </p:sp>
      <p:sp>
        <p:nvSpPr>
          <p:cNvPr id="8" name="Freeform 7"/>
          <p:cNvSpPr/>
          <p:nvPr/>
        </p:nvSpPr>
        <p:spPr>
          <a:xfrm>
            <a:off x="1473035" y="3948598"/>
            <a:ext cx="1637453" cy="491067"/>
          </a:xfrm>
          <a:custGeom>
            <a:avLst/>
            <a:gdLst>
              <a:gd name="connsiteX0" fmla="*/ 1637453 w 1637453"/>
              <a:gd name="connsiteY0" fmla="*/ 186267 h 491067"/>
              <a:gd name="connsiteX1" fmla="*/ 1261533 w 1637453"/>
              <a:gd name="connsiteY1" fmla="*/ 64347 h 491067"/>
              <a:gd name="connsiteX2" fmla="*/ 580813 w 1637453"/>
              <a:gd name="connsiteY2" fmla="*/ 23707 h 491067"/>
              <a:gd name="connsiteX3" fmla="*/ 93133 w 1637453"/>
              <a:gd name="connsiteY3" fmla="*/ 206587 h 491067"/>
              <a:gd name="connsiteX4" fmla="*/ 22013 w 1637453"/>
              <a:gd name="connsiteY4" fmla="*/ 491067 h 491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7453" h="491067">
                <a:moveTo>
                  <a:pt x="1637453" y="186267"/>
                </a:moveTo>
                <a:cubicBezTo>
                  <a:pt x="1537546" y="138853"/>
                  <a:pt x="1437640" y="91440"/>
                  <a:pt x="1261533" y="64347"/>
                </a:cubicBezTo>
                <a:cubicBezTo>
                  <a:pt x="1085426" y="37254"/>
                  <a:pt x="775546" y="0"/>
                  <a:pt x="580813" y="23707"/>
                </a:cubicBezTo>
                <a:cubicBezTo>
                  <a:pt x="386080" y="47414"/>
                  <a:pt x="186266" y="128694"/>
                  <a:pt x="93133" y="206587"/>
                </a:cubicBezTo>
                <a:cubicBezTo>
                  <a:pt x="0" y="284480"/>
                  <a:pt x="11006" y="387773"/>
                  <a:pt x="22013" y="491067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611560" y="5805264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Proving these involves rewriting the logs as exponential expressions, then using laws of indices. 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1259632" y="2034424"/>
                <a:ext cx="6624736" cy="27857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GB" sz="4000" b="0" i="1" smtClean="0">
                              <a:latin typeface="Cambria Math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GB" sz="40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4000" b="0" i="0" smtClean="0">
                                  <a:latin typeface="Cambria Math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GB" sz="4000" b="0" i="1" smtClean="0">
                                  <a:latin typeface="Cambria Math"/>
                                </a:rPr>
                                <m:t>𝑎</m:t>
                              </m:r>
                            </m:sub>
                          </m:sSub>
                        </m:fName>
                        <m:e>
                          <m:r>
                            <a:rPr lang="en-GB" sz="4000" b="0" i="1" smtClean="0">
                              <a:latin typeface="Cambria Math"/>
                            </a:rPr>
                            <m:t>𝑥𝑦</m:t>
                          </m:r>
                        </m:e>
                      </m:func>
                      <m:r>
                        <a:rPr lang="en-GB" sz="4000" b="0" i="1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GB" sz="4000" b="0" i="1" smtClean="0">
                              <a:latin typeface="Cambria Math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GB" sz="40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4000" b="0" i="0" smtClean="0">
                                  <a:latin typeface="Cambria Math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GB" sz="4000" b="0" i="1" smtClean="0">
                                  <a:latin typeface="Cambria Math"/>
                                </a:rPr>
                                <m:t>𝑎</m:t>
                              </m:r>
                            </m:sub>
                          </m:sSub>
                        </m:fName>
                        <m:e>
                          <m:r>
                            <a:rPr lang="en-GB" sz="4000" b="0" i="1" smtClean="0">
                              <a:latin typeface="Cambria Math"/>
                            </a:rPr>
                            <m:t>𝑥</m:t>
                          </m:r>
                        </m:e>
                      </m:func>
                      <m:r>
                        <a:rPr lang="en-GB" sz="4000" b="0" i="1" smtClean="0">
                          <a:latin typeface="Cambria Math"/>
                        </a:rPr>
                        <m:t>+</m:t>
                      </m:r>
                      <m:func>
                        <m:funcPr>
                          <m:ctrlPr>
                            <a:rPr lang="en-GB" sz="4000" b="0" i="1" smtClean="0">
                              <a:latin typeface="Cambria Math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GB" sz="40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4000" b="0" i="0" smtClean="0">
                                  <a:latin typeface="Cambria Math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GB" sz="4000" b="0" i="1" smtClean="0">
                                  <a:latin typeface="Cambria Math"/>
                                </a:rPr>
                                <m:t>𝑎</m:t>
                              </m:r>
                            </m:sub>
                          </m:sSub>
                        </m:fName>
                        <m:e>
                          <m:r>
                            <a:rPr lang="en-GB" sz="4000" b="0" i="1" smtClean="0">
                              <a:latin typeface="Cambria Math"/>
                            </a:rPr>
                            <m:t>𝑦</m:t>
                          </m:r>
                        </m:e>
                      </m:func>
                    </m:oMath>
                    <m:oMath xmlns:m="http://schemas.openxmlformats.org/officeDocument/2006/math">
                      <m:func>
                        <m:funcPr>
                          <m:ctrlPr>
                            <a:rPr lang="en-GB" sz="4000" b="0" i="1" smtClean="0">
                              <a:latin typeface="Cambria Math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GB" sz="40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4000" b="0" i="0" smtClean="0">
                                  <a:latin typeface="Cambria Math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GB" sz="4000" b="0" i="1" smtClean="0">
                                  <a:latin typeface="Cambria Math"/>
                                </a:rPr>
                                <m:t>𝑎</m:t>
                              </m:r>
                            </m:sub>
                          </m:sSub>
                        </m:fName>
                        <m:e>
                          <m:d>
                            <m:dPr>
                              <m:ctrlPr>
                                <a:rPr lang="en-GB" sz="40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4000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GB" sz="4000" b="0" i="1" smtClean="0">
                                      <a:latin typeface="Cambria Math"/>
                                    </a:rPr>
                                    <m:t>𝑥</m:t>
                                  </m:r>
                                </m:num>
                                <m:den>
                                  <m:r>
                                    <a:rPr lang="en-GB" sz="4000" b="0" i="1" smtClean="0">
                                      <a:latin typeface="Cambria Math"/>
                                    </a:rPr>
                                    <m:t>𝑦</m:t>
                                  </m:r>
                                </m:den>
                              </m:f>
                            </m:e>
                          </m:d>
                        </m:e>
                      </m:func>
                      <m:r>
                        <a:rPr lang="en-GB" sz="4000" b="0" i="1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GB" sz="4000" b="0" i="1" smtClean="0">
                              <a:latin typeface="Cambria Math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GB" sz="40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4000" b="0" i="0" smtClean="0">
                                  <a:latin typeface="Cambria Math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GB" sz="4000" b="0" i="1" smtClean="0">
                                  <a:latin typeface="Cambria Math"/>
                                </a:rPr>
                                <m:t>𝑎</m:t>
                              </m:r>
                            </m:sub>
                          </m:sSub>
                        </m:fName>
                        <m:e>
                          <m:r>
                            <a:rPr lang="en-GB" sz="4000" b="0" i="1" smtClean="0">
                              <a:latin typeface="Cambria Math"/>
                            </a:rPr>
                            <m:t>𝑥</m:t>
                          </m:r>
                        </m:e>
                      </m:func>
                      <m:r>
                        <a:rPr lang="en-GB" sz="4000" b="0" i="1" smtClean="0">
                          <a:latin typeface="Cambria Math"/>
                        </a:rPr>
                        <m:t>−</m:t>
                      </m:r>
                      <m:func>
                        <m:funcPr>
                          <m:ctrlPr>
                            <a:rPr lang="en-GB" sz="4000" b="0" i="1" smtClean="0">
                              <a:latin typeface="Cambria Math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GB" sz="40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4000" b="0" i="0" smtClean="0">
                                  <a:latin typeface="Cambria Math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GB" sz="4000" b="0" i="1" smtClean="0">
                                  <a:latin typeface="Cambria Math"/>
                                </a:rPr>
                                <m:t>𝑎</m:t>
                              </m:r>
                            </m:sub>
                          </m:sSub>
                        </m:fName>
                        <m:e>
                          <m:r>
                            <a:rPr lang="en-GB" sz="4000" b="0" i="1" smtClean="0">
                              <a:latin typeface="Cambria Math"/>
                            </a:rPr>
                            <m:t>𝑦</m:t>
                          </m:r>
                        </m:e>
                      </m:func>
                    </m:oMath>
                    <m:oMath xmlns:m="http://schemas.openxmlformats.org/officeDocument/2006/math">
                      <m:func>
                        <m:funcPr>
                          <m:ctrlPr>
                            <a:rPr lang="en-GB" sz="4000" b="0" i="1" smtClean="0">
                              <a:latin typeface="Cambria Math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GB" sz="40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4000" b="0" i="0" smtClean="0">
                                  <a:latin typeface="Cambria Math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GB" sz="4000" b="0" i="1" smtClean="0">
                                  <a:latin typeface="Cambria Math"/>
                                </a:rPr>
                                <m:t>𝑎</m:t>
                              </m:r>
                            </m:sub>
                          </m:sSub>
                        </m:fName>
                        <m:e>
                          <m:d>
                            <m:dPr>
                              <m:ctrlPr>
                                <a:rPr lang="en-GB" sz="40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GB" sz="4000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sz="4000" b="0" i="1" smtClean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GB" sz="4000" b="0" i="1" smtClean="0">
                                      <a:latin typeface="Cambria Math"/>
                                    </a:rPr>
                                    <m:t>𝑘</m:t>
                                  </m:r>
                                </m:sup>
                              </m:sSup>
                            </m:e>
                          </m:d>
                          <m:r>
                            <a:rPr lang="en-GB" sz="4000" b="0" i="1" smtClean="0">
                              <a:latin typeface="Cambria Math"/>
                            </a:rPr>
                            <m:t>=</m:t>
                          </m:r>
                          <m:r>
                            <a:rPr lang="en-GB" sz="4000" b="0" i="1" smtClean="0">
                              <a:latin typeface="Cambria Math"/>
                            </a:rPr>
                            <m:t>𝑘</m:t>
                          </m:r>
                          <m:func>
                            <m:funcPr>
                              <m:ctrlPr>
                                <a:rPr lang="en-GB" sz="4000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sSub>
                                <m:sSubPr>
                                  <m:ctrlPr>
                                    <a:rPr lang="en-GB" sz="40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4000" b="0" i="0" smtClean="0">
                                      <a:latin typeface="Cambria Math"/>
                                    </a:rPr>
                                    <m:t>log</m:t>
                                  </m:r>
                                </m:e>
                                <m:sub>
                                  <m:r>
                                    <a:rPr lang="en-GB" sz="4000" b="0" i="1" smtClean="0">
                                      <a:latin typeface="Cambria Math"/>
                                    </a:rPr>
                                    <m:t>𝑎</m:t>
                                  </m:r>
                                </m:sub>
                              </m:sSub>
                            </m:fName>
                            <m:e>
                              <m:r>
                                <a:rPr lang="en-GB" sz="40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</m:func>
                        </m:e>
                      </m:func>
                    </m:oMath>
                  </m:oMathPara>
                </a14:m>
                <a:endParaRPr lang="en-GB" sz="4000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2034424"/>
                <a:ext cx="6624736" cy="278576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5661248"/>
            <a:ext cx="2390292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Box 31"/>
          <p:cNvSpPr txBox="1"/>
          <p:nvPr/>
        </p:nvSpPr>
        <p:spPr>
          <a:xfrm>
            <a:off x="5508104" y="2708920"/>
            <a:ext cx="2664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 smtClean="0"/>
              <a:t>log</a:t>
            </a:r>
            <a:r>
              <a:rPr lang="en-GB" sz="4800" baseline="-25000" dirty="0" smtClean="0"/>
              <a:t>3 </a:t>
            </a:r>
            <a:r>
              <a:rPr lang="en-GB" sz="4800" dirty="0" smtClean="0"/>
              <a:t>(a</a:t>
            </a:r>
            <a:r>
              <a:rPr lang="en-GB" sz="4800" baseline="30000" dirty="0" smtClean="0"/>
              <a:t>2</a:t>
            </a:r>
            <a:r>
              <a:rPr lang="en-GB" sz="4800" dirty="0" smtClean="0"/>
              <a:t>b)</a:t>
            </a:r>
            <a:endParaRPr lang="en-GB" sz="4800" dirty="0"/>
          </a:p>
        </p:txBody>
      </p:sp>
      <p:sp>
        <p:nvSpPr>
          <p:cNvPr id="12" name="TextBox 11"/>
          <p:cNvSpPr txBox="1"/>
          <p:nvPr/>
        </p:nvSpPr>
        <p:spPr>
          <a:xfrm>
            <a:off x="5580112" y="1556792"/>
            <a:ext cx="2088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 smtClean="0"/>
              <a:t>log</a:t>
            </a:r>
            <a:r>
              <a:rPr lang="en-GB" sz="4800" baseline="-25000" dirty="0"/>
              <a:t>2</a:t>
            </a:r>
            <a:r>
              <a:rPr lang="en-GB" sz="4800" baseline="-25000" dirty="0" smtClean="0"/>
              <a:t> </a:t>
            </a:r>
            <a:r>
              <a:rPr lang="en-GB" sz="4800" dirty="0"/>
              <a:t>5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39552" y="1556792"/>
            <a:ext cx="3888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/>
              <a:t>l</a:t>
            </a:r>
            <a:r>
              <a:rPr lang="en-GB" sz="4800" dirty="0" smtClean="0"/>
              <a:t>og</a:t>
            </a:r>
            <a:r>
              <a:rPr lang="en-GB" sz="4800" baseline="-25000" dirty="0" smtClean="0"/>
              <a:t>2</a:t>
            </a:r>
            <a:r>
              <a:rPr lang="en-GB" sz="4800" dirty="0" smtClean="0"/>
              <a:t>30 – log</a:t>
            </a:r>
            <a:r>
              <a:rPr lang="en-GB" sz="4800" baseline="-25000" dirty="0" smtClean="0"/>
              <a:t>2</a:t>
            </a:r>
            <a:r>
              <a:rPr lang="en-GB" sz="4800" dirty="0" smtClean="0"/>
              <a:t>6</a:t>
            </a:r>
            <a:endParaRPr lang="en-GB" sz="4800" dirty="0"/>
          </a:p>
        </p:txBody>
      </p:sp>
      <p:sp>
        <p:nvSpPr>
          <p:cNvPr id="29" name="Right Arrow 28"/>
          <p:cNvSpPr/>
          <p:nvPr/>
        </p:nvSpPr>
        <p:spPr>
          <a:xfrm>
            <a:off x="4427984" y="1844824"/>
            <a:ext cx="936104" cy="36004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251520" y="2708920"/>
            <a:ext cx="41044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 smtClean="0"/>
              <a:t>2log</a:t>
            </a:r>
            <a:r>
              <a:rPr lang="en-GB" sz="4800" baseline="-25000" dirty="0" smtClean="0"/>
              <a:t>3</a:t>
            </a:r>
            <a:r>
              <a:rPr lang="en-GB" sz="4800" dirty="0" smtClean="0"/>
              <a:t> a + log</a:t>
            </a:r>
            <a:r>
              <a:rPr lang="en-GB" sz="4800" baseline="-25000" dirty="0" smtClean="0"/>
              <a:t>3</a:t>
            </a:r>
            <a:r>
              <a:rPr lang="en-GB" sz="4800" dirty="0" smtClean="0"/>
              <a:t> b</a:t>
            </a:r>
            <a:endParaRPr lang="en-GB" sz="4800" dirty="0"/>
          </a:p>
        </p:txBody>
      </p:sp>
      <p:sp>
        <p:nvSpPr>
          <p:cNvPr id="33" name="Right Arrow 32"/>
          <p:cNvSpPr/>
          <p:nvPr/>
        </p:nvSpPr>
        <p:spPr>
          <a:xfrm>
            <a:off x="4427984" y="2996952"/>
            <a:ext cx="936104" cy="36004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/>
          <p:cNvSpPr txBox="1"/>
          <p:nvPr/>
        </p:nvSpPr>
        <p:spPr>
          <a:xfrm>
            <a:off x="5508104" y="3789040"/>
            <a:ext cx="32403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 smtClean="0"/>
              <a:t>log</a:t>
            </a:r>
            <a:r>
              <a:rPr lang="en-GB" sz="4800" baseline="-25000" dirty="0" smtClean="0"/>
              <a:t>4 </a:t>
            </a:r>
            <a:r>
              <a:rPr lang="en-GB" sz="4800" dirty="0" smtClean="0"/>
              <a:t>(    )</a:t>
            </a:r>
            <a:endParaRPr lang="en-GB" sz="4800" dirty="0"/>
          </a:p>
        </p:txBody>
      </p:sp>
      <p:sp>
        <p:nvSpPr>
          <p:cNvPr id="41" name="Rectangle 40"/>
          <p:cNvSpPr/>
          <p:nvPr/>
        </p:nvSpPr>
        <p:spPr>
          <a:xfrm>
            <a:off x="5580112" y="1556792"/>
            <a:ext cx="2520280" cy="79208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51520" y="3789040"/>
            <a:ext cx="43924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/>
              <a:t>3log</a:t>
            </a:r>
            <a:r>
              <a:rPr lang="en-GB" sz="4000" baseline="-25000" dirty="0" smtClean="0"/>
              <a:t>4</a:t>
            </a:r>
            <a:r>
              <a:rPr lang="en-GB" sz="4000" dirty="0" smtClean="0"/>
              <a:t> (a) – 4log</a:t>
            </a:r>
            <a:r>
              <a:rPr lang="en-GB" sz="4000" baseline="-25000" dirty="0" smtClean="0"/>
              <a:t>4</a:t>
            </a:r>
            <a:r>
              <a:rPr lang="en-GB" sz="4000" dirty="0" smtClean="0"/>
              <a:t> b</a:t>
            </a:r>
            <a:endParaRPr lang="en-GB" sz="4000" dirty="0"/>
          </a:p>
        </p:txBody>
      </p:sp>
      <p:sp>
        <p:nvSpPr>
          <p:cNvPr id="43" name="Right Arrow 42"/>
          <p:cNvSpPr/>
          <p:nvPr/>
        </p:nvSpPr>
        <p:spPr>
          <a:xfrm>
            <a:off x="4427984" y="4005064"/>
            <a:ext cx="936104" cy="36004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/>
          <p:cNvSpPr txBox="1"/>
          <p:nvPr/>
        </p:nvSpPr>
        <p:spPr>
          <a:xfrm>
            <a:off x="611560" y="5733256"/>
            <a:ext cx="30243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/>
              <a:t>3log</a:t>
            </a:r>
            <a:r>
              <a:rPr lang="en-GB" sz="4000" baseline="-25000" dirty="0" smtClean="0"/>
              <a:t>a</a:t>
            </a:r>
            <a:r>
              <a:rPr lang="en-GB" sz="4000" dirty="0" smtClean="0"/>
              <a:t> (</a:t>
            </a:r>
            <a:r>
              <a:rPr lang="en-GB" sz="4000" dirty="0" err="1" smtClean="0"/>
              <a:t>a</a:t>
            </a:r>
            <a:r>
              <a:rPr lang="en-GB" sz="4000" dirty="0" err="1" smtClean="0">
                <a:latin typeface="Cambria Math"/>
                <a:ea typeface="Cambria Math"/>
              </a:rPr>
              <a:t>√</a:t>
            </a:r>
            <a:r>
              <a:rPr lang="en-GB" sz="4000" dirty="0" err="1" smtClean="0"/>
              <a:t>b</a:t>
            </a:r>
            <a:r>
              <a:rPr lang="en-GB" sz="4000" dirty="0" smtClean="0"/>
              <a:t>)</a:t>
            </a:r>
            <a:endParaRPr lang="en-GB" sz="4000" dirty="0"/>
          </a:p>
        </p:txBody>
      </p:sp>
      <p:sp>
        <p:nvSpPr>
          <p:cNvPr id="47" name="Right Arrow 46"/>
          <p:cNvSpPr/>
          <p:nvPr/>
        </p:nvSpPr>
        <p:spPr>
          <a:xfrm>
            <a:off x="4427984" y="5949280"/>
            <a:ext cx="936104" cy="36004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6588224" y="3645024"/>
            <a:ext cx="111663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500" u="sng" dirty="0"/>
              <a:t>a</a:t>
            </a:r>
            <a:r>
              <a:rPr lang="en-GB" sz="3500" u="sng" baseline="30000" dirty="0" smtClean="0"/>
              <a:t>3</a:t>
            </a:r>
          </a:p>
          <a:p>
            <a:pPr algn="ctr"/>
            <a:r>
              <a:rPr lang="en-GB" sz="3500" dirty="0" smtClean="0"/>
              <a:t>b</a:t>
            </a:r>
            <a:r>
              <a:rPr lang="en-GB" sz="3500" baseline="30000" dirty="0" smtClean="0"/>
              <a:t>4</a:t>
            </a:r>
            <a:endParaRPr lang="en-GB" sz="3500" baseline="30000" dirty="0"/>
          </a:p>
        </p:txBody>
      </p:sp>
      <p:sp>
        <p:nvSpPr>
          <p:cNvPr id="23" name="Rectangle 22"/>
          <p:cNvSpPr/>
          <p:nvPr/>
        </p:nvSpPr>
        <p:spPr>
          <a:xfrm>
            <a:off x="5580112" y="2780928"/>
            <a:ext cx="2520280" cy="79208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24" name="Rectangle 23"/>
          <p:cNvSpPr/>
          <p:nvPr/>
        </p:nvSpPr>
        <p:spPr>
          <a:xfrm>
            <a:off x="5580112" y="3789040"/>
            <a:ext cx="2520280" cy="86409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25" name="Rectangle 24"/>
          <p:cNvSpPr/>
          <p:nvPr/>
        </p:nvSpPr>
        <p:spPr>
          <a:xfrm>
            <a:off x="5580112" y="5661248"/>
            <a:ext cx="2520280" cy="86409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436096" y="5157192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Put in the form k + </a:t>
            </a:r>
            <a:r>
              <a:rPr lang="en-GB" dirty="0" err="1" smtClean="0"/>
              <a:t>log</a:t>
            </a:r>
            <a:r>
              <a:rPr lang="en-GB" baseline="-25000" dirty="0" err="1" smtClean="0"/>
              <a:t>a</a:t>
            </a:r>
            <a:r>
              <a:rPr lang="en-GB" dirty="0" smtClean="0"/>
              <a:t> (..)</a:t>
            </a:r>
            <a:endParaRPr lang="en-GB" dirty="0"/>
          </a:p>
        </p:txBody>
      </p:sp>
      <p:cxnSp>
        <p:nvCxnSpPr>
          <p:cNvPr id="30" name="Straight Connector 29"/>
          <p:cNvCxnSpPr/>
          <p:nvPr/>
        </p:nvCxnSpPr>
        <p:spPr>
          <a:xfrm flipH="1">
            <a:off x="0" y="4941168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0" y="1484784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467544" y="980728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Write the following as a single logarithm.</a:t>
            </a:r>
            <a:endParaRPr lang="en-GB" b="1" dirty="0"/>
          </a:p>
        </p:txBody>
      </p:sp>
      <p:grpSp>
        <p:nvGrpSpPr>
          <p:cNvPr id="26" name="Group 17"/>
          <p:cNvGrpSpPr/>
          <p:nvPr/>
        </p:nvGrpSpPr>
        <p:grpSpPr>
          <a:xfrm>
            <a:off x="0" y="0"/>
            <a:ext cx="9143074" cy="599127"/>
            <a:chOff x="0" y="13335"/>
            <a:chExt cx="9144218" cy="599127"/>
          </a:xfrm>
        </p:grpSpPr>
        <p:sp>
          <p:nvSpPr>
            <p:cNvPr id="34" name="TextBox 32"/>
            <p:cNvSpPr txBox="1"/>
            <p:nvPr/>
          </p:nvSpPr>
          <p:spPr>
            <a:xfrm>
              <a:off x="0" y="13335"/>
              <a:ext cx="9144000" cy="59912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lIns="32400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3200" dirty="0" smtClean="0"/>
                <a:t>Laws of Logs</a:t>
              </a:r>
              <a:endParaRPr lang="en-GB" sz="3200" dirty="0"/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218" y="601079"/>
              <a:ext cx="9144000" cy="0"/>
            </a:xfrm>
            <a:prstGeom prst="line">
              <a:avLst/>
            </a:prstGeom>
            <a:effectLst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41" grpId="0" animBg="1"/>
      <p:bldP spid="23" grpId="0" animBg="1"/>
      <p:bldP spid="24" grpId="0" animBg="1"/>
      <p:bldP spid="2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/>
          <p:cNvSpPr txBox="1"/>
          <p:nvPr/>
        </p:nvSpPr>
        <p:spPr>
          <a:xfrm>
            <a:off x="4788024" y="2708920"/>
            <a:ext cx="32403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 smtClean="0"/>
              <a:t>2log</a:t>
            </a:r>
            <a:r>
              <a:rPr lang="en-GB" sz="4800" baseline="-25000" dirty="0" smtClean="0"/>
              <a:t>a </a:t>
            </a:r>
            <a:r>
              <a:rPr lang="en-GB" sz="4800" dirty="0" smtClean="0"/>
              <a:t>b</a:t>
            </a:r>
            <a:endParaRPr lang="en-GB" sz="4800" dirty="0"/>
          </a:p>
        </p:txBody>
      </p:sp>
      <p:sp>
        <p:nvSpPr>
          <p:cNvPr id="12" name="TextBox 11"/>
          <p:cNvSpPr txBox="1"/>
          <p:nvPr/>
        </p:nvSpPr>
        <p:spPr>
          <a:xfrm>
            <a:off x="4716016" y="1556792"/>
            <a:ext cx="42484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 smtClean="0"/>
              <a:t>2log</a:t>
            </a:r>
            <a:r>
              <a:rPr lang="en-GB" sz="4800" baseline="-25000" dirty="0" smtClean="0"/>
              <a:t>a </a:t>
            </a:r>
            <a:r>
              <a:rPr lang="en-GB" sz="4800" dirty="0" smtClean="0"/>
              <a:t>b + 3log</a:t>
            </a:r>
            <a:r>
              <a:rPr lang="en-GB" sz="4800" baseline="-25000" dirty="0" smtClean="0"/>
              <a:t>a</a:t>
            </a:r>
            <a:r>
              <a:rPr lang="en-GB" sz="4800" dirty="0" smtClean="0"/>
              <a:t>c</a:t>
            </a:r>
            <a:endParaRPr lang="en-GB" sz="4800" dirty="0"/>
          </a:p>
        </p:txBody>
      </p:sp>
      <p:sp>
        <p:nvSpPr>
          <p:cNvPr id="27" name="TextBox 26"/>
          <p:cNvSpPr txBox="1"/>
          <p:nvPr/>
        </p:nvSpPr>
        <p:spPr>
          <a:xfrm>
            <a:off x="539552" y="1556792"/>
            <a:ext cx="3888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 err="1" smtClean="0"/>
              <a:t>log</a:t>
            </a:r>
            <a:r>
              <a:rPr lang="en-GB" sz="4800" baseline="-25000" dirty="0" err="1" smtClean="0"/>
              <a:t>a</a:t>
            </a:r>
            <a:r>
              <a:rPr lang="en-GB" sz="4800" dirty="0" smtClean="0"/>
              <a:t>(b</a:t>
            </a:r>
            <a:r>
              <a:rPr lang="en-GB" sz="4800" baseline="30000" dirty="0" smtClean="0"/>
              <a:t>2</a:t>
            </a:r>
            <a:r>
              <a:rPr lang="en-GB" sz="4800" dirty="0" smtClean="0"/>
              <a:t>c</a:t>
            </a:r>
            <a:r>
              <a:rPr lang="en-GB" sz="4800" baseline="30000" dirty="0" smtClean="0"/>
              <a:t>3</a:t>
            </a:r>
            <a:r>
              <a:rPr lang="en-GB" sz="4800" dirty="0" smtClean="0"/>
              <a:t>)</a:t>
            </a:r>
            <a:endParaRPr lang="en-GB" sz="4800" dirty="0"/>
          </a:p>
        </p:txBody>
      </p:sp>
      <p:sp>
        <p:nvSpPr>
          <p:cNvPr id="29" name="Right Arrow 28"/>
          <p:cNvSpPr/>
          <p:nvPr/>
        </p:nvSpPr>
        <p:spPr>
          <a:xfrm>
            <a:off x="3635896" y="1844824"/>
            <a:ext cx="936104" cy="36004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611560" y="2636912"/>
            <a:ext cx="2664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 smtClean="0"/>
              <a:t>4log</a:t>
            </a:r>
            <a:r>
              <a:rPr lang="en-GB" sz="4800" baseline="-25000" dirty="0" smtClean="0"/>
              <a:t>a</a:t>
            </a:r>
            <a:r>
              <a:rPr lang="en-GB" sz="4800" dirty="0" smtClean="0"/>
              <a:t>(</a:t>
            </a:r>
            <a:r>
              <a:rPr lang="en-GB" sz="4800" dirty="0">
                <a:latin typeface="Cambria Math"/>
                <a:ea typeface="Cambria Math"/>
              </a:rPr>
              <a:t>√</a:t>
            </a:r>
            <a:r>
              <a:rPr lang="en-GB" sz="4800" dirty="0" smtClean="0"/>
              <a:t>b)</a:t>
            </a:r>
            <a:endParaRPr lang="en-GB" sz="4800" dirty="0"/>
          </a:p>
        </p:txBody>
      </p:sp>
      <p:sp>
        <p:nvSpPr>
          <p:cNvPr id="33" name="Right Arrow 32"/>
          <p:cNvSpPr/>
          <p:nvPr/>
        </p:nvSpPr>
        <p:spPr>
          <a:xfrm>
            <a:off x="3635896" y="2996952"/>
            <a:ext cx="936104" cy="36004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/>
          <p:cNvSpPr txBox="1"/>
          <p:nvPr/>
        </p:nvSpPr>
        <p:spPr>
          <a:xfrm>
            <a:off x="5508104" y="3789040"/>
            <a:ext cx="32403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 smtClean="0"/>
              <a:t>1 +   </a:t>
            </a:r>
            <a:r>
              <a:rPr lang="en-GB" sz="4800" dirty="0" err="1" smtClean="0"/>
              <a:t>log</a:t>
            </a:r>
            <a:r>
              <a:rPr lang="en-GB" sz="4800" baseline="-25000" dirty="0" err="1" smtClean="0"/>
              <a:t>a</a:t>
            </a:r>
            <a:r>
              <a:rPr lang="en-GB" sz="4800" dirty="0" smtClean="0"/>
              <a:t> b</a:t>
            </a:r>
            <a:endParaRPr lang="en-GB" sz="4800" dirty="0"/>
          </a:p>
        </p:txBody>
      </p:sp>
      <p:sp>
        <p:nvSpPr>
          <p:cNvPr id="41" name="Rectangle 40"/>
          <p:cNvSpPr/>
          <p:nvPr/>
        </p:nvSpPr>
        <p:spPr>
          <a:xfrm>
            <a:off x="4788024" y="1628800"/>
            <a:ext cx="3960440" cy="79208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39552" y="3789040"/>
            <a:ext cx="27363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 err="1" smtClean="0"/>
              <a:t>log</a:t>
            </a:r>
            <a:r>
              <a:rPr lang="en-GB" sz="4800" baseline="-25000" dirty="0" err="1" smtClean="0"/>
              <a:t>a</a:t>
            </a:r>
            <a:r>
              <a:rPr lang="en-GB" sz="4800" dirty="0" smtClean="0"/>
              <a:t>(</a:t>
            </a:r>
            <a:r>
              <a:rPr lang="en-GB" sz="4800" dirty="0" err="1" smtClean="0"/>
              <a:t>a</a:t>
            </a:r>
            <a:r>
              <a:rPr lang="en-GB" sz="4800" dirty="0" err="1" smtClean="0">
                <a:latin typeface="Cambria Math"/>
                <a:ea typeface="Cambria Math"/>
              </a:rPr>
              <a:t>√</a:t>
            </a:r>
            <a:r>
              <a:rPr lang="en-GB" sz="4800" dirty="0" err="1" smtClean="0"/>
              <a:t>b</a:t>
            </a:r>
            <a:r>
              <a:rPr lang="en-GB" sz="4800" dirty="0" smtClean="0"/>
              <a:t>)</a:t>
            </a:r>
            <a:endParaRPr lang="en-GB" sz="4800" dirty="0"/>
          </a:p>
        </p:txBody>
      </p:sp>
      <p:sp>
        <p:nvSpPr>
          <p:cNvPr id="43" name="Right Arrow 42"/>
          <p:cNvSpPr/>
          <p:nvPr/>
        </p:nvSpPr>
        <p:spPr>
          <a:xfrm>
            <a:off x="3635896" y="4077072"/>
            <a:ext cx="936104" cy="36004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6012160" y="3645024"/>
            <a:ext cx="111663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500" u="sng" dirty="0" smtClean="0"/>
              <a:t>1</a:t>
            </a:r>
            <a:endParaRPr lang="en-GB" sz="3500" u="sng" baseline="30000" dirty="0" smtClean="0"/>
          </a:p>
          <a:p>
            <a:pPr algn="ctr"/>
            <a:r>
              <a:rPr lang="en-GB" sz="3500" dirty="0" smtClean="0"/>
              <a:t>2</a:t>
            </a:r>
            <a:endParaRPr lang="en-GB" sz="3500" baseline="30000" dirty="0"/>
          </a:p>
        </p:txBody>
      </p:sp>
      <p:sp>
        <p:nvSpPr>
          <p:cNvPr id="23" name="Rectangle 22"/>
          <p:cNvSpPr/>
          <p:nvPr/>
        </p:nvSpPr>
        <p:spPr>
          <a:xfrm>
            <a:off x="4788024" y="2708920"/>
            <a:ext cx="3960440" cy="79208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cxnSp>
        <p:nvCxnSpPr>
          <p:cNvPr id="48" name="Straight Connector 47"/>
          <p:cNvCxnSpPr/>
          <p:nvPr/>
        </p:nvCxnSpPr>
        <p:spPr>
          <a:xfrm flipH="1">
            <a:off x="0" y="1484784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467544" y="980728"/>
            <a:ext cx="691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Now the other way round! Write in the form </a:t>
            </a:r>
            <a:r>
              <a:rPr lang="en-GB" b="1" dirty="0" err="1" smtClean="0"/>
              <a:t>log</a:t>
            </a:r>
            <a:r>
              <a:rPr lang="en-GB" b="1" baseline="-25000" dirty="0" err="1" smtClean="0"/>
              <a:t>a</a:t>
            </a:r>
            <a:r>
              <a:rPr lang="en-GB" b="1" dirty="0" smtClean="0"/>
              <a:t> x, </a:t>
            </a:r>
            <a:r>
              <a:rPr lang="en-GB" b="1" dirty="0" err="1" smtClean="0"/>
              <a:t>log</a:t>
            </a:r>
            <a:r>
              <a:rPr lang="en-GB" b="1" baseline="-25000" dirty="0" err="1" smtClean="0"/>
              <a:t>a</a:t>
            </a:r>
            <a:r>
              <a:rPr lang="en-GB" b="1" dirty="0" smtClean="0"/>
              <a:t> y and </a:t>
            </a:r>
            <a:r>
              <a:rPr lang="en-GB" b="1" dirty="0" err="1" smtClean="0"/>
              <a:t>log</a:t>
            </a:r>
            <a:r>
              <a:rPr lang="en-GB" b="1" baseline="-25000" dirty="0" err="1" smtClean="0"/>
              <a:t>a</a:t>
            </a:r>
            <a:r>
              <a:rPr lang="en-GB" b="1" dirty="0" smtClean="0"/>
              <a:t> z.</a:t>
            </a:r>
            <a:endParaRPr lang="en-GB" b="1" dirty="0"/>
          </a:p>
        </p:txBody>
      </p:sp>
      <p:sp>
        <p:nvSpPr>
          <p:cNvPr id="26" name="Rectangle 25"/>
          <p:cNvSpPr/>
          <p:nvPr/>
        </p:nvSpPr>
        <p:spPr>
          <a:xfrm>
            <a:off x="4788024" y="3789040"/>
            <a:ext cx="3960440" cy="86409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220072" y="4941168"/>
            <a:ext cx="32403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 smtClean="0"/>
              <a:t>-</a:t>
            </a:r>
            <a:r>
              <a:rPr lang="en-GB" sz="4800" dirty="0" err="1" smtClean="0"/>
              <a:t>log</a:t>
            </a:r>
            <a:r>
              <a:rPr lang="en-GB" sz="4800" baseline="-25000" dirty="0" err="1" smtClean="0"/>
              <a:t>a</a:t>
            </a:r>
            <a:r>
              <a:rPr lang="en-GB" sz="4800" dirty="0" smtClean="0"/>
              <a:t> x</a:t>
            </a:r>
            <a:endParaRPr lang="en-GB" sz="4800" dirty="0"/>
          </a:p>
        </p:txBody>
      </p:sp>
      <p:sp>
        <p:nvSpPr>
          <p:cNvPr id="35" name="TextBox 34"/>
          <p:cNvSpPr txBox="1"/>
          <p:nvPr/>
        </p:nvSpPr>
        <p:spPr>
          <a:xfrm>
            <a:off x="611560" y="4941168"/>
            <a:ext cx="27363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 err="1" smtClean="0"/>
              <a:t>log</a:t>
            </a:r>
            <a:r>
              <a:rPr lang="en-GB" sz="4800" baseline="-25000" dirty="0" err="1" smtClean="0"/>
              <a:t>a</a:t>
            </a:r>
            <a:r>
              <a:rPr lang="en-GB" sz="4800" dirty="0" smtClean="0"/>
              <a:t>(    )</a:t>
            </a:r>
            <a:endParaRPr lang="en-GB" sz="4800" dirty="0"/>
          </a:p>
        </p:txBody>
      </p:sp>
      <p:sp>
        <p:nvSpPr>
          <p:cNvPr id="36" name="Right Arrow 35"/>
          <p:cNvSpPr/>
          <p:nvPr/>
        </p:nvSpPr>
        <p:spPr>
          <a:xfrm>
            <a:off x="3707904" y="5229200"/>
            <a:ext cx="936104" cy="36004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/>
          <p:cNvSpPr txBox="1"/>
          <p:nvPr/>
        </p:nvSpPr>
        <p:spPr>
          <a:xfrm>
            <a:off x="1547664" y="4797152"/>
            <a:ext cx="111663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500" u="sng" dirty="0" smtClean="0"/>
              <a:t>1</a:t>
            </a:r>
            <a:endParaRPr lang="en-GB" sz="3500" u="sng" baseline="30000" dirty="0" smtClean="0"/>
          </a:p>
          <a:p>
            <a:pPr algn="ctr"/>
            <a:r>
              <a:rPr lang="en-GB" sz="3500" dirty="0"/>
              <a:t>x</a:t>
            </a:r>
            <a:endParaRPr lang="en-GB" sz="3500" baseline="30000" dirty="0"/>
          </a:p>
        </p:txBody>
      </p:sp>
      <p:sp>
        <p:nvSpPr>
          <p:cNvPr id="38" name="Rectangle 37"/>
          <p:cNvSpPr/>
          <p:nvPr/>
        </p:nvSpPr>
        <p:spPr>
          <a:xfrm>
            <a:off x="4788024" y="5013176"/>
            <a:ext cx="3960440" cy="86409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grpSp>
        <p:nvGrpSpPr>
          <p:cNvPr id="24" name="Group 17"/>
          <p:cNvGrpSpPr/>
          <p:nvPr/>
        </p:nvGrpSpPr>
        <p:grpSpPr>
          <a:xfrm>
            <a:off x="0" y="0"/>
            <a:ext cx="9143074" cy="599127"/>
            <a:chOff x="0" y="13335"/>
            <a:chExt cx="9144218" cy="599127"/>
          </a:xfrm>
        </p:grpSpPr>
        <p:sp>
          <p:nvSpPr>
            <p:cNvPr id="25" name="TextBox 32"/>
            <p:cNvSpPr txBox="1"/>
            <p:nvPr/>
          </p:nvSpPr>
          <p:spPr>
            <a:xfrm>
              <a:off x="0" y="13335"/>
              <a:ext cx="9144000" cy="59912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lIns="32400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3200" dirty="0" smtClean="0"/>
                <a:t>Laws of Logs</a:t>
              </a:r>
              <a:endParaRPr lang="en-GB" sz="3200" dirty="0"/>
            </a:p>
          </p:txBody>
        </p:sp>
        <p:cxnSp>
          <p:nvCxnSpPr>
            <p:cNvPr id="28" name="Straight Connector 27"/>
            <p:cNvCxnSpPr/>
            <p:nvPr/>
          </p:nvCxnSpPr>
          <p:spPr>
            <a:xfrm>
              <a:off x="218" y="601079"/>
              <a:ext cx="9144000" cy="0"/>
            </a:xfrm>
            <a:prstGeom prst="line">
              <a:avLst/>
            </a:prstGeom>
            <a:effectLst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41" grpId="0" animBg="1"/>
      <p:bldP spid="23" grpId="0" animBg="1"/>
      <p:bldP spid="26" grpId="0" animBg="1"/>
      <p:bldP spid="3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60648"/>
            <a:ext cx="9144000" cy="5847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360000" rtlCol="0">
            <a:spAutoFit/>
          </a:bodyPr>
          <a:lstStyle/>
          <a:p>
            <a:r>
              <a:rPr lang="en-GB" sz="3200" dirty="0" smtClean="0"/>
              <a:t>Using logs in science</a:t>
            </a:r>
            <a:endParaRPr lang="en-GB" sz="3200" baseline="-250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836712"/>
            <a:ext cx="9144000" cy="76944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lIns="360000" rtlCol="0">
            <a:spAutoFit/>
          </a:bodyPr>
          <a:lstStyle/>
          <a:p>
            <a:r>
              <a:rPr lang="en-GB" sz="2200" dirty="0" smtClean="0"/>
              <a:t>The well-known “Moore’s Law” states that the processing power of computers doubles every two years. It’s been remarkably accurate so far!</a:t>
            </a:r>
            <a:endParaRPr lang="en-GB" sz="2200" dirty="0"/>
          </a:p>
        </p:txBody>
      </p:sp>
      <p:pic>
        <p:nvPicPr>
          <p:cNvPr id="23554" name="Picture 2" descr="http://2.bp.blogspot.com/-Qn85upFSloQ/TtJGQK7JsKI/AAAAAAAAADg/Y4wbnTkHUHM/s1600/Moores_La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700808"/>
            <a:ext cx="7416824" cy="498057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3959424" y="5103674"/>
            <a:ext cx="5184576" cy="1754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If we were to plot the number of transistors against the year, the type of graph would be </a:t>
            </a:r>
            <a:r>
              <a:rPr lang="en-GB" b="1" dirty="0" smtClean="0"/>
              <a:t>exponential</a:t>
            </a:r>
            <a:r>
              <a:rPr lang="en-GB" dirty="0" smtClean="0"/>
              <a:t>.</a:t>
            </a:r>
          </a:p>
          <a:p>
            <a:r>
              <a:rPr lang="en-GB" dirty="0" smtClean="0"/>
              <a:t>The graph would look rubbish if we chose a range of values on the y-axis to accommodate all the values, because except for the last few years, most of the points would look close to 0.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7492960" y="5424904"/>
            <a:ext cx="1224136" cy="2880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dirty="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4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60648"/>
            <a:ext cx="9144000" cy="5847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360000" rtlCol="0">
            <a:spAutoFit/>
          </a:bodyPr>
          <a:lstStyle/>
          <a:p>
            <a:r>
              <a:rPr lang="en-GB" sz="3200" dirty="0" smtClean="0"/>
              <a:t>Using logs in science</a:t>
            </a:r>
            <a:endParaRPr lang="en-GB" sz="3200" baseline="-250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836712"/>
            <a:ext cx="9144000" cy="76944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lIns="360000" rtlCol="0">
            <a:spAutoFit/>
          </a:bodyPr>
          <a:lstStyle/>
          <a:p>
            <a:r>
              <a:rPr lang="en-GB" sz="2200" dirty="0" smtClean="0"/>
              <a:t>The well-known “Moore’s Law” states that the processing power of computers doubles every two years. It’s been remarkably accurate so far!</a:t>
            </a:r>
            <a:endParaRPr lang="en-GB" sz="2200" dirty="0"/>
          </a:p>
        </p:txBody>
      </p:sp>
      <p:pic>
        <p:nvPicPr>
          <p:cNvPr id="23554" name="Picture 2" descr="http://2.bp.blogspot.com/-Qn85upFSloQ/TtJGQK7JsKI/AAAAAAAAADg/Y4wbnTkHUHM/s1600/Moores_La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700808"/>
            <a:ext cx="7416824" cy="498057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051720" y="1844824"/>
            <a:ext cx="3528392" cy="132343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dirty="0" smtClean="0"/>
              <a:t>This graph gets around the problem by letting the y-values increase by a </a:t>
            </a:r>
            <a:r>
              <a:rPr lang="en-GB" sz="1600" b="1" dirty="0" smtClean="0"/>
              <a:t>factor</a:t>
            </a:r>
            <a:r>
              <a:rPr lang="en-GB" sz="1600" dirty="0" smtClean="0"/>
              <a:t> of 10 for each unit, rather than increasing by a constant amount each time. Technically this is not allowed! </a:t>
            </a:r>
            <a:endParaRPr lang="en-GB" sz="1600" dirty="0"/>
          </a:p>
        </p:txBody>
      </p:sp>
      <p:cxnSp>
        <p:nvCxnSpPr>
          <p:cNvPr id="8" name="Straight Arrow Connector 7"/>
          <p:cNvCxnSpPr>
            <a:stCxn id="13" idx="1"/>
          </p:cNvCxnSpPr>
          <p:nvPr/>
        </p:nvCxnSpPr>
        <p:spPr>
          <a:xfrm flipH="1">
            <a:off x="1619672" y="2506544"/>
            <a:ext cx="432048" cy="2743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60648"/>
            <a:ext cx="9144000" cy="5847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360000" rtlCol="0">
            <a:spAutoFit/>
          </a:bodyPr>
          <a:lstStyle/>
          <a:p>
            <a:r>
              <a:rPr lang="en-GB" sz="3200" dirty="0" smtClean="0"/>
              <a:t>Using logs in science</a:t>
            </a:r>
            <a:endParaRPr lang="en-GB" sz="3200" baseline="-250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836712"/>
            <a:ext cx="9144000" cy="76944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lIns="360000" rtlCol="0">
            <a:spAutoFit/>
          </a:bodyPr>
          <a:lstStyle/>
          <a:p>
            <a:r>
              <a:rPr lang="en-GB" sz="2200" dirty="0" smtClean="0"/>
              <a:t>The well-known “Moore’s Law” states that the processing power of computers doubles every two years. It’s been remarkably accurate so far!</a:t>
            </a:r>
            <a:endParaRPr lang="en-GB" sz="2200" dirty="0"/>
          </a:p>
        </p:txBody>
      </p:sp>
      <p:pic>
        <p:nvPicPr>
          <p:cNvPr id="23554" name="Picture 2" descr="http://2.bp.blogspot.com/-Qn85upFSloQ/TtJGQK7JsKI/AAAAAAAAADg/Y4wbnTkHUHM/s1600/Moores_La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700808"/>
            <a:ext cx="7416824" cy="498057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123728" y="1916832"/>
            <a:ext cx="3528392" cy="10772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dirty="0" smtClean="0"/>
              <a:t>We could instead use a logarithmic scale. We can take the log base 10 of these values. Then we’ll get 3, 4, 5, 6, ..., which is now allowed!*</a:t>
            </a:r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827584" y="1700808"/>
            <a:ext cx="936104" cy="46085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 rot="16200000">
            <a:off x="-247890" y="4072426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log</a:t>
            </a:r>
            <a:r>
              <a:rPr lang="en-GB" b="1" baseline="-25000" dirty="0" smtClean="0"/>
              <a:t>10</a:t>
            </a:r>
            <a:r>
              <a:rPr lang="en-GB" b="1" dirty="0" smtClean="0"/>
              <a:t>(Number of transistors)</a:t>
            </a:r>
            <a:endParaRPr lang="en-GB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475656" y="602128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3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475656" y="544522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4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1475656" y="486916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1475656" y="414908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6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1475656" y="357301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1475656" y="292494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8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1475656" y="227687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9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1331640" y="170080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5076056" y="4941168"/>
            <a:ext cx="3528392" cy="10772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dirty="0" smtClean="0"/>
              <a:t>Logarithmic scales turn exponential graphs into linear ones (i.e. a straight line), thus making it much easier to plot all the points together.</a:t>
            </a:r>
            <a:endParaRPr lang="en-GB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-16664" y="6583680"/>
            <a:ext cx="9036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* Although realistically, a scale of 10, 100, 1000, etc. is permissible as long as we’re mindful that it’s a logarithmic scale.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msnbcmedia.msn.com/j/MSNBC/Components/Photo/_new/pb-120207-philippines-earthquake-nj-04.photoblog9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75359"/>
            <a:ext cx="9144000" cy="588264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260648"/>
            <a:ext cx="9144000" cy="5847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360000" rtlCol="0">
            <a:spAutoFit/>
          </a:bodyPr>
          <a:lstStyle/>
          <a:p>
            <a:r>
              <a:rPr lang="en-GB" sz="3200" dirty="0" smtClean="0"/>
              <a:t>Using logs in science</a:t>
            </a:r>
            <a:endParaRPr lang="en-GB" sz="3200" baseline="-250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836712"/>
            <a:ext cx="9144000" cy="43088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lIns="360000" rtlCol="0">
            <a:spAutoFit/>
          </a:bodyPr>
          <a:lstStyle/>
          <a:p>
            <a:r>
              <a:rPr lang="en-GB" sz="2200" dirty="0" smtClean="0"/>
              <a:t>Logarithmic scales are used for earthquakes and noise levels.</a:t>
            </a:r>
            <a:endParaRPr lang="en-GB" sz="2200" dirty="0"/>
          </a:p>
        </p:txBody>
      </p:sp>
      <p:sp>
        <p:nvSpPr>
          <p:cNvPr id="20" name="TextBox 19"/>
          <p:cNvSpPr txBox="1"/>
          <p:nvPr/>
        </p:nvSpPr>
        <p:spPr>
          <a:xfrm>
            <a:off x="179512" y="2276872"/>
            <a:ext cx="374441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From our laws of logs, in base a... 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2195736" y="1340768"/>
            <a:ext cx="6048672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4400" dirty="0" err="1"/>
              <a:t>l</a:t>
            </a:r>
            <a:r>
              <a:rPr lang="en-GB" sz="4400" dirty="0" err="1" smtClean="0"/>
              <a:t>og</a:t>
            </a:r>
            <a:r>
              <a:rPr lang="en-GB" sz="4400" baseline="-25000" dirty="0" err="1" smtClean="0"/>
              <a:t>a</a:t>
            </a:r>
            <a:r>
              <a:rPr lang="en-GB" sz="4400" dirty="0" smtClean="0"/>
              <a:t> </a:t>
            </a:r>
            <a:r>
              <a:rPr lang="en-GB" sz="4400" dirty="0" err="1" smtClean="0"/>
              <a:t>ax</a:t>
            </a:r>
            <a:r>
              <a:rPr lang="en-GB" sz="4400" dirty="0" smtClean="0"/>
              <a:t> = 1 + </a:t>
            </a:r>
            <a:r>
              <a:rPr lang="en-GB" sz="4400" dirty="0" err="1" smtClean="0"/>
              <a:t>log</a:t>
            </a:r>
            <a:r>
              <a:rPr lang="en-GB" sz="4400" baseline="-25000" dirty="0" err="1" smtClean="0"/>
              <a:t>a</a:t>
            </a:r>
            <a:r>
              <a:rPr lang="en-GB" sz="4400" dirty="0" smtClean="0"/>
              <a:t> x</a:t>
            </a:r>
            <a:endParaRPr lang="en-GB" sz="4400" dirty="0"/>
          </a:p>
        </p:txBody>
      </p:sp>
      <p:sp>
        <p:nvSpPr>
          <p:cNvPr id="22" name="TextBox 21"/>
          <p:cNvSpPr txBox="1"/>
          <p:nvPr/>
        </p:nvSpPr>
        <p:spPr>
          <a:xfrm>
            <a:off x="2123728" y="2708920"/>
            <a:ext cx="374441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when a quantity gets a times bigger,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4860032" y="3068960"/>
            <a:ext cx="374441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the overall result only increases by 1.</a:t>
            </a:r>
            <a:endParaRPr lang="en-GB" dirty="0"/>
          </a:p>
        </p:txBody>
      </p:sp>
      <p:cxnSp>
        <p:nvCxnSpPr>
          <p:cNvPr id="24" name="Straight Arrow Connector 23"/>
          <p:cNvCxnSpPr/>
          <p:nvPr/>
        </p:nvCxnSpPr>
        <p:spPr>
          <a:xfrm flipH="1" flipV="1">
            <a:off x="3419872" y="1988840"/>
            <a:ext cx="720080" cy="72008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  <a:effectLst>
            <a:glow rad="63500">
              <a:schemeClr val="accent3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 flipV="1">
            <a:off x="4499992" y="1988840"/>
            <a:ext cx="2088232" cy="115212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  <a:effectLst>
            <a:glow rad="63500">
              <a:schemeClr val="accent3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0" y="3789040"/>
            <a:ext cx="8172400" cy="40011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Thus </a:t>
            </a:r>
            <a:r>
              <a:rPr lang="en-GB" sz="2000" b="1" dirty="0" smtClean="0"/>
              <a:t>using logarithms turns a factor difference into a constant difference</a:t>
            </a:r>
            <a:r>
              <a:rPr lang="en-GB" sz="2000" dirty="0" smtClean="0"/>
              <a:t>.</a:t>
            </a:r>
            <a:endParaRPr lang="en-GB" sz="2000" dirty="0"/>
          </a:p>
        </p:txBody>
      </p:sp>
      <p:sp>
        <p:nvSpPr>
          <p:cNvPr id="30" name="TextBox 29"/>
          <p:cNvSpPr txBox="1"/>
          <p:nvPr/>
        </p:nvSpPr>
        <p:spPr>
          <a:xfrm>
            <a:off x="0" y="4221088"/>
            <a:ext cx="8172400" cy="175432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The </a:t>
            </a:r>
            <a:r>
              <a:rPr lang="en-GB" b="1" dirty="0" smtClean="0"/>
              <a:t>Richter Scale </a:t>
            </a:r>
            <a:r>
              <a:rPr lang="en-GB" dirty="0" smtClean="0"/>
              <a:t>is used to measure the magnitude of earthquakes. The scale is logarithmic (base 10): it means if amplitude of the earthquake’s waves gets 10 times bigger, the value on the Richter Scale only increases by 1.</a:t>
            </a:r>
          </a:p>
          <a:p>
            <a:endParaRPr lang="en-GB" dirty="0"/>
          </a:p>
          <a:p>
            <a:r>
              <a:rPr lang="en-GB" dirty="0" smtClean="0"/>
              <a:t>Earthquakes of magnitude 6 </a:t>
            </a:r>
            <a:r>
              <a:rPr lang="en-GB" dirty="0" err="1" smtClean="0"/>
              <a:t>vs</a:t>
            </a:r>
            <a:r>
              <a:rPr lang="en-GB" dirty="0" smtClean="0"/>
              <a:t> 7 doesn’t look like a substantial difference, but just the one point difference means it’s ten times worse!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60648"/>
            <a:ext cx="9144000" cy="5847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360000" rtlCol="0">
            <a:spAutoFit/>
          </a:bodyPr>
          <a:lstStyle/>
          <a:p>
            <a:r>
              <a:rPr lang="en-GB" sz="3200" dirty="0" smtClean="0"/>
              <a:t>Exercises</a:t>
            </a:r>
            <a:endParaRPr lang="en-GB" sz="3200" baseline="-250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836712"/>
            <a:ext cx="9144000" cy="43088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lIns="360000" rtlCol="0">
            <a:spAutoFit/>
          </a:bodyPr>
          <a:lstStyle/>
          <a:p>
            <a:r>
              <a:rPr lang="en-GB" sz="2200" dirty="0" smtClean="0"/>
              <a:t>C2 Chapter 3 </a:t>
            </a:r>
            <a:r>
              <a:rPr lang="en-GB" sz="2200" dirty="0" err="1" smtClean="0"/>
              <a:t>Pg</a:t>
            </a:r>
            <a:r>
              <a:rPr lang="en-GB" sz="2200" dirty="0" smtClean="0"/>
              <a:t> 42 </a:t>
            </a:r>
            <a:endParaRPr lang="en-GB" sz="2200" dirty="0"/>
          </a:p>
        </p:txBody>
      </p:sp>
      <p:sp>
        <p:nvSpPr>
          <p:cNvPr id="12" name="TextBox 11"/>
          <p:cNvSpPr txBox="1"/>
          <p:nvPr/>
        </p:nvSpPr>
        <p:spPr>
          <a:xfrm>
            <a:off x="683568" y="1628800"/>
            <a:ext cx="6048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Exercise 3D (All questions</a:t>
            </a:r>
            <a:r>
              <a:rPr lang="en-GB" sz="3200" dirty="0"/>
              <a:t>)</a:t>
            </a:r>
            <a:endParaRPr lang="en-GB" sz="3200" dirty="0" smtClean="0"/>
          </a:p>
        </p:txBody>
      </p:sp>
    </p:spTree>
    <p:extLst>
      <p:ext uri="{BB962C8B-B14F-4D97-AF65-F5344CB8AC3E}">
        <p14:creationId xmlns:p14="http://schemas.microsoft.com/office/powerpoint/2010/main" val="593565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052736"/>
            <a:ext cx="74168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We saw how we can solve equations like 10</a:t>
            </a:r>
            <a:r>
              <a:rPr lang="en-GB" sz="2400" baseline="30000" dirty="0" smtClean="0"/>
              <a:t>x</a:t>
            </a:r>
            <a:r>
              <a:rPr lang="en-GB" sz="2400" dirty="0" smtClean="0"/>
              <a:t> = 125.</a:t>
            </a:r>
          </a:p>
          <a:p>
            <a:r>
              <a:rPr lang="en-GB" sz="2400" dirty="0" smtClean="0"/>
              <a:t>But what about when the base is different, e.g. </a:t>
            </a:r>
            <a:r>
              <a:rPr lang="en-GB" sz="2400" b="1" dirty="0" smtClean="0"/>
              <a:t>3</a:t>
            </a:r>
            <a:r>
              <a:rPr lang="en-GB" sz="2400" b="1" baseline="30000" dirty="0" smtClean="0"/>
              <a:t>x</a:t>
            </a:r>
            <a:r>
              <a:rPr lang="en-GB" sz="2400" b="1" dirty="0" smtClean="0"/>
              <a:t> = 20</a:t>
            </a:r>
            <a:r>
              <a:rPr lang="en-GB" sz="2400" dirty="0" smtClean="0"/>
              <a:t>?</a:t>
            </a:r>
            <a:endParaRPr lang="en-GB" sz="2400" dirty="0"/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0" y="2060848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0" y="2060848"/>
            <a:ext cx="9144000" cy="43088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200" b="1" dirty="0" smtClean="0"/>
              <a:t>OPTION 1:</a:t>
            </a:r>
            <a:r>
              <a:rPr lang="en-GB" sz="2200" dirty="0" smtClean="0"/>
              <a:t> The “Look at me, I have a fancy calculator” method</a:t>
            </a:r>
            <a:endParaRPr lang="en-GB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2257450" y="2708920"/>
            <a:ext cx="37444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/>
              <a:t>x = log</a:t>
            </a:r>
            <a:r>
              <a:rPr lang="en-GB" sz="4000" baseline="-25000" dirty="0" smtClean="0"/>
              <a:t>3</a:t>
            </a:r>
            <a:r>
              <a:rPr lang="en-GB" sz="4000" dirty="0" smtClean="0"/>
              <a:t> 20</a:t>
            </a:r>
            <a:endParaRPr lang="en-GB" sz="4000" dirty="0"/>
          </a:p>
        </p:txBody>
      </p:sp>
      <p:sp>
        <p:nvSpPr>
          <p:cNvPr id="28" name="Rectangle 27"/>
          <p:cNvSpPr/>
          <p:nvPr/>
        </p:nvSpPr>
        <p:spPr>
          <a:xfrm>
            <a:off x="4391980" y="3062863"/>
            <a:ext cx="288032" cy="36004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30" name="Rectangle 29"/>
          <p:cNvSpPr/>
          <p:nvPr/>
        </p:nvSpPr>
        <p:spPr>
          <a:xfrm>
            <a:off x="4680012" y="2859606"/>
            <a:ext cx="540060" cy="36004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-14140" y="3620404"/>
            <a:ext cx="9144000" cy="43088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200" b="1" dirty="0" smtClean="0"/>
              <a:t>OPTION 2:</a:t>
            </a:r>
            <a:r>
              <a:rPr lang="en-GB" sz="2200" dirty="0" smtClean="0"/>
              <a:t> The “</a:t>
            </a:r>
            <a:r>
              <a:rPr lang="en-GB" sz="2200" b="1" dirty="0" smtClean="0"/>
              <a:t>change of base</a:t>
            </a:r>
            <a:r>
              <a:rPr lang="en-GB" sz="2200" dirty="0" smtClean="0"/>
              <a:t>” method</a:t>
            </a:r>
            <a:endParaRPr lang="en-GB" sz="2200" dirty="0"/>
          </a:p>
        </p:txBody>
      </p:sp>
      <p:sp>
        <p:nvSpPr>
          <p:cNvPr id="44" name="TextBox 43"/>
          <p:cNvSpPr txBox="1"/>
          <p:nvPr/>
        </p:nvSpPr>
        <p:spPr>
          <a:xfrm>
            <a:off x="1446311" y="4165214"/>
            <a:ext cx="37444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/>
              <a:t>3</a:t>
            </a:r>
            <a:r>
              <a:rPr lang="en-GB" sz="4000" baseline="30000" dirty="0" smtClean="0"/>
              <a:t>x</a:t>
            </a:r>
            <a:r>
              <a:rPr lang="en-GB" sz="4000" dirty="0" smtClean="0"/>
              <a:t> = 20</a:t>
            </a:r>
            <a:endParaRPr lang="en-GB" sz="4000" dirty="0"/>
          </a:p>
        </p:txBody>
      </p:sp>
      <p:sp>
        <p:nvSpPr>
          <p:cNvPr id="45" name="TextBox 44"/>
          <p:cNvSpPr txBox="1"/>
          <p:nvPr/>
        </p:nvSpPr>
        <p:spPr>
          <a:xfrm>
            <a:off x="1104273" y="4725144"/>
            <a:ext cx="44284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l</a:t>
            </a:r>
            <a:r>
              <a:rPr lang="en-GB" sz="4000" dirty="0" smtClean="0"/>
              <a:t>og</a:t>
            </a:r>
            <a:r>
              <a:rPr lang="en-GB" sz="4000" baseline="-25000" dirty="0" smtClean="0"/>
              <a:t>10</a:t>
            </a:r>
            <a:r>
              <a:rPr lang="en-GB" sz="4000" dirty="0" smtClean="0"/>
              <a:t> 3</a:t>
            </a:r>
            <a:r>
              <a:rPr lang="en-GB" sz="4000" baseline="30000" dirty="0" smtClean="0"/>
              <a:t>x</a:t>
            </a:r>
            <a:r>
              <a:rPr lang="en-GB" sz="4000" dirty="0" smtClean="0"/>
              <a:t> = log</a:t>
            </a:r>
            <a:r>
              <a:rPr lang="en-GB" sz="4000" baseline="-25000" dirty="0" smtClean="0"/>
              <a:t>10</a:t>
            </a:r>
            <a:r>
              <a:rPr lang="en-GB" sz="4000" dirty="0" smtClean="0"/>
              <a:t> 20</a:t>
            </a:r>
            <a:endParaRPr lang="en-GB" sz="4000" dirty="0"/>
          </a:p>
        </p:txBody>
      </p:sp>
      <p:sp>
        <p:nvSpPr>
          <p:cNvPr id="46" name="Rectangle 45"/>
          <p:cNvSpPr/>
          <p:nvPr/>
        </p:nvSpPr>
        <p:spPr>
          <a:xfrm>
            <a:off x="1331641" y="4785194"/>
            <a:ext cx="3888432" cy="58778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32765" y="4180602"/>
            <a:ext cx="252147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Super Bro Tip:</a:t>
            </a:r>
          </a:p>
          <a:p>
            <a:r>
              <a:rPr lang="en-GB" sz="1400" dirty="0" smtClean="0"/>
              <a:t>Whenever you’re trying to solve an equation </a:t>
            </a:r>
            <a:r>
              <a:rPr lang="en-GB" sz="1400" u="sng" dirty="0" smtClean="0"/>
              <a:t>where the variable appears in the power</a:t>
            </a:r>
            <a:r>
              <a:rPr lang="en-GB" sz="1400" dirty="0" smtClean="0"/>
              <a:t>, your first instinct should always be </a:t>
            </a:r>
            <a:r>
              <a:rPr lang="en-GB" sz="1400" b="1" u="sng" dirty="0" smtClean="0"/>
              <a:t>TAKE LOGS DAMMIT</a:t>
            </a:r>
            <a:r>
              <a:rPr lang="en-GB" sz="1400" dirty="0" smtClean="0"/>
              <a:t>!</a:t>
            </a:r>
            <a:endParaRPr lang="en-GB" sz="1400" dirty="0"/>
          </a:p>
        </p:txBody>
      </p:sp>
      <p:sp>
        <p:nvSpPr>
          <p:cNvPr id="47" name="TextBox 46"/>
          <p:cNvSpPr txBox="1"/>
          <p:nvPr/>
        </p:nvSpPr>
        <p:spPr>
          <a:xfrm>
            <a:off x="1025605" y="5297733"/>
            <a:ext cx="44284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/>
              <a:t>x log</a:t>
            </a:r>
            <a:r>
              <a:rPr lang="en-GB" sz="4000" baseline="-25000" dirty="0" smtClean="0"/>
              <a:t>10</a:t>
            </a:r>
            <a:r>
              <a:rPr lang="en-GB" sz="4000" dirty="0" smtClean="0"/>
              <a:t> 3 = log</a:t>
            </a:r>
            <a:r>
              <a:rPr lang="en-GB" sz="4000" baseline="-25000" dirty="0" smtClean="0"/>
              <a:t>10</a:t>
            </a:r>
            <a:r>
              <a:rPr lang="en-GB" sz="4000" dirty="0" smtClean="0"/>
              <a:t> 20</a:t>
            </a:r>
            <a:endParaRPr lang="en-GB" sz="4000" dirty="0"/>
          </a:p>
        </p:txBody>
      </p:sp>
      <p:sp>
        <p:nvSpPr>
          <p:cNvPr id="50" name="TextBox 49"/>
          <p:cNvSpPr txBox="1"/>
          <p:nvPr/>
        </p:nvSpPr>
        <p:spPr>
          <a:xfrm>
            <a:off x="2411760" y="6005619"/>
            <a:ext cx="14238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/>
              <a:t>x =</a:t>
            </a:r>
            <a:endParaRPr lang="en-GB" sz="4000" dirty="0"/>
          </a:p>
        </p:txBody>
      </p:sp>
      <p:sp>
        <p:nvSpPr>
          <p:cNvPr id="7" name="Rectangle 6"/>
          <p:cNvSpPr/>
          <p:nvPr/>
        </p:nvSpPr>
        <p:spPr>
          <a:xfrm>
            <a:off x="3554820" y="5996668"/>
            <a:ext cx="114967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400" u="sng" dirty="0"/>
              <a:t>log</a:t>
            </a:r>
            <a:r>
              <a:rPr lang="en-GB" sz="2400" u="sng" baseline="-25000" dirty="0"/>
              <a:t>10</a:t>
            </a:r>
            <a:r>
              <a:rPr lang="en-GB" sz="2400" u="sng" dirty="0"/>
              <a:t> </a:t>
            </a:r>
            <a:r>
              <a:rPr lang="en-GB" sz="2400" u="sng" dirty="0" smtClean="0"/>
              <a:t>20</a:t>
            </a:r>
          </a:p>
          <a:p>
            <a:pPr algn="ctr"/>
            <a:r>
              <a:rPr lang="en-GB" sz="2400" dirty="0"/>
              <a:t>log</a:t>
            </a:r>
            <a:r>
              <a:rPr lang="en-GB" sz="2400" baseline="-25000" dirty="0"/>
              <a:t>10</a:t>
            </a:r>
            <a:r>
              <a:rPr lang="en-GB" sz="2400" dirty="0"/>
              <a:t> </a:t>
            </a:r>
            <a:r>
              <a:rPr lang="en-GB" sz="2400" dirty="0" smtClean="0"/>
              <a:t>3</a:t>
            </a:r>
            <a:endParaRPr lang="en-GB" sz="2400" dirty="0"/>
          </a:p>
        </p:txBody>
      </p:sp>
      <p:sp>
        <p:nvSpPr>
          <p:cNvPr id="51" name="Rectangle 50"/>
          <p:cNvSpPr/>
          <p:nvPr/>
        </p:nvSpPr>
        <p:spPr>
          <a:xfrm>
            <a:off x="1331641" y="5376006"/>
            <a:ext cx="3888432" cy="58778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52" name="Rectangle 51"/>
          <p:cNvSpPr/>
          <p:nvPr/>
        </p:nvSpPr>
        <p:spPr>
          <a:xfrm>
            <a:off x="1331641" y="5935793"/>
            <a:ext cx="3888432" cy="89187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grpSp>
        <p:nvGrpSpPr>
          <p:cNvPr id="19" name="Group 17"/>
          <p:cNvGrpSpPr/>
          <p:nvPr/>
        </p:nvGrpSpPr>
        <p:grpSpPr>
          <a:xfrm>
            <a:off x="0" y="0"/>
            <a:ext cx="9143074" cy="599127"/>
            <a:chOff x="0" y="13335"/>
            <a:chExt cx="9144218" cy="599127"/>
          </a:xfrm>
        </p:grpSpPr>
        <p:sp>
          <p:nvSpPr>
            <p:cNvPr id="20" name="TextBox 32"/>
            <p:cNvSpPr txBox="1"/>
            <p:nvPr/>
          </p:nvSpPr>
          <p:spPr>
            <a:xfrm>
              <a:off x="0" y="13335"/>
              <a:ext cx="9144000" cy="59912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lIns="32400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3200" dirty="0" smtClean="0"/>
                <a:t>Solving </a:t>
              </a:r>
              <a:r>
                <a:rPr lang="en-GB" sz="3200" dirty="0" err="1" smtClean="0"/>
                <a:t>a</a:t>
              </a:r>
              <a:r>
                <a:rPr lang="en-GB" sz="3200" baseline="30000" dirty="0" err="1" smtClean="0"/>
                <a:t>x</a:t>
              </a:r>
              <a:r>
                <a:rPr lang="en-GB" sz="3200" dirty="0" smtClean="0"/>
                <a:t> = b</a:t>
              </a:r>
              <a:endParaRPr lang="en-GB" sz="3200" dirty="0"/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218" y="601079"/>
              <a:ext cx="9144000" cy="0"/>
            </a:xfrm>
            <a:prstGeom prst="line">
              <a:avLst/>
            </a:prstGeom>
            <a:effectLst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9064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</p:childTnLst>
        </p:cTn>
      </p:par>
    </p:tnLst>
    <p:bldLst>
      <p:bldP spid="28" grpId="0" animBg="1"/>
      <p:bldP spid="30" grpId="0" animBg="1"/>
      <p:bldP spid="46" grpId="0" animBg="1"/>
      <p:bldP spid="6" grpId="0"/>
      <p:bldP spid="51" grpId="0" animBg="1"/>
      <p:bldP spid="5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7"/>
          <p:cNvGrpSpPr/>
          <p:nvPr/>
        </p:nvGrpSpPr>
        <p:grpSpPr>
          <a:xfrm>
            <a:off x="0" y="0"/>
            <a:ext cx="9143074" cy="599127"/>
            <a:chOff x="0" y="13335"/>
            <a:chExt cx="9144218" cy="599127"/>
          </a:xfrm>
        </p:grpSpPr>
        <p:sp>
          <p:nvSpPr>
            <p:cNvPr id="3" name="TextBox 32"/>
            <p:cNvSpPr txBox="1"/>
            <p:nvPr/>
          </p:nvSpPr>
          <p:spPr>
            <a:xfrm>
              <a:off x="0" y="13335"/>
              <a:ext cx="9144000" cy="59912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lIns="32400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3200" dirty="0" smtClean="0"/>
                <a:t>Starter</a:t>
              </a:r>
              <a:endParaRPr lang="en-GB" sz="3200" dirty="0"/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218" y="601079"/>
              <a:ext cx="9144000" cy="0"/>
            </a:xfrm>
            <a:prstGeom prst="line">
              <a:avLst/>
            </a:prstGeom>
            <a:effectLst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5" name="TextBox 4"/>
          <p:cNvSpPr txBox="1"/>
          <p:nvPr/>
        </p:nvSpPr>
        <p:spPr>
          <a:xfrm>
            <a:off x="1763688" y="1052736"/>
            <a:ext cx="54726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Sketch a graph of y = 3</a:t>
            </a:r>
            <a:r>
              <a:rPr lang="en-GB" sz="3200" baseline="30000" dirty="0" smtClean="0"/>
              <a:t>x</a:t>
            </a:r>
            <a:r>
              <a:rPr lang="en-GB" sz="3200" dirty="0" smtClean="0"/>
              <a:t> </a:t>
            </a:r>
            <a:endParaRPr lang="en-GB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763688" y="1700808"/>
            <a:ext cx="54726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(Note: this was once used as an exam question)</a:t>
            </a:r>
            <a:endParaRPr lang="en-GB" sz="2000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971600" y="4437112"/>
            <a:ext cx="3600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2699792" y="2708920"/>
            <a:ext cx="0" cy="17281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Freeform 11"/>
          <p:cNvSpPr/>
          <p:nvPr/>
        </p:nvSpPr>
        <p:spPr>
          <a:xfrm>
            <a:off x="1187624" y="2852936"/>
            <a:ext cx="2870421" cy="1478942"/>
          </a:xfrm>
          <a:custGeom>
            <a:avLst/>
            <a:gdLst>
              <a:gd name="connsiteX0" fmla="*/ 15903 w 2870421"/>
              <a:gd name="connsiteY0" fmla="*/ 1478942 h 1478942"/>
              <a:gd name="connsiteX1" fmla="*/ 87464 w 2870421"/>
              <a:gd name="connsiteY1" fmla="*/ 1470991 h 1478942"/>
              <a:gd name="connsiteX2" fmla="*/ 636104 w 2870421"/>
              <a:gd name="connsiteY2" fmla="*/ 1431235 h 1478942"/>
              <a:gd name="connsiteX3" fmla="*/ 1391478 w 2870421"/>
              <a:gd name="connsiteY3" fmla="*/ 1343770 h 1478942"/>
              <a:gd name="connsiteX4" fmla="*/ 1916264 w 2870421"/>
              <a:gd name="connsiteY4" fmla="*/ 1184744 h 1478942"/>
              <a:gd name="connsiteX5" fmla="*/ 2242268 w 2870421"/>
              <a:gd name="connsiteY5" fmla="*/ 970059 h 1478942"/>
              <a:gd name="connsiteX6" fmla="*/ 2600077 w 2870421"/>
              <a:gd name="connsiteY6" fmla="*/ 516835 h 1478942"/>
              <a:gd name="connsiteX7" fmla="*/ 2870421 w 2870421"/>
              <a:gd name="connsiteY7" fmla="*/ 0 h 1478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70421" h="1478942">
                <a:moveTo>
                  <a:pt x="15903" y="1478942"/>
                </a:moveTo>
                <a:cubicBezTo>
                  <a:pt x="0" y="1478942"/>
                  <a:pt x="87464" y="1470991"/>
                  <a:pt x="87464" y="1470991"/>
                </a:cubicBezTo>
                <a:cubicBezTo>
                  <a:pt x="190831" y="1463040"/>
                  <a:pt x="418768" y="1452438"/>
                  <a:pt x="636104" y="1431235"/>
                </a:cubicBezTo>
                <a:cubicBezTo>
                  <a:pt x="853440" y="1410032"/>
                  <a:pt x="1178118" y="1384852"/>
                  <a:pt x="1391478" y="1343770"/>
                </a:cubicBezTo>
                <a:cubicBezTo>
                  <a:pt x="1604838" y="1302688"/>
                  <a:pt x="1774466" y="1247029"/>
                  <a:pt x="1916264" y="1184744"/>
                </a:cubicBezTo>
                <a:cubicBezTo>
                  <a:pt x="2058062" y="1122459"/>
                  <a:pt x="2128299" y="1081377"/>
                  <a:pt x="2242268" y="970059"/>
                </a:cubicBezTo>
                <a:cubicBezTo>
                  <a:pt x="2356237" y="858741"/>
                  <a:pt x="2495385" y="678511"/>
                  <a:pt x="2600077" y="516835"/>
                </a:cubicBezTo>
                <a:cubicBezTo>
                  <a:pt x="2704769" y="355159"/>
                  <a:pt x="2787595" y="177579"/>
                  <a:pt x="2870421" y="0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2411760" y="3933056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5220072" y="2780928"/>
            <a:ext cx="35283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 mark: Two of the three criteria.</a:t>
            </a:r>
          </a:p>
          <a:p>
            <a:r>
              <a:rPr lang="en-GB" dirty="0" smtClean="0"/>
              <a:t>2 marks: All of the three criteria.</a:t>
            </a:r>
          </a:p>
          <a:p>
            <a:endParaRPr lang="en-GB" dirty="0" smtClean="0"/>
          </a:p>
          <a:p>
            <a:pPr marL="342900" indent="-342900">
              <a:buAutoNum type="alphaLcParenBoth"/>
            </a:pPr>
            <a:r>
              <a:rPr lang="en-GB" dirty="0" smtClean="0"/>
              <a:t>Correct shape in left quadrant.</a:t>
            </a:r>
          </a:p>
          <a:p>
            <a:pPr marL="342900" indent="-342900">
              <a:buAutoNum type="alphaLcParenBoth"/>
            </a:pPr>
            <a:r>
              <a:rPr lang="en-GB" dirty="0" smtClean="0"/>
              <a:t>Correct shape in right quadrant</a:t>
            </a:r>
          </a:p>
          <a:p>
            <a:pPr marL="342900" indent="-342900">
              <a:buAutoNum type="alphaLcParenBoth"/>
            </a:pPr>
            <a:r>
              <a:rPr lang="en-GB" dirty="0" smtClean="0"/>
              <a:t>y-intercept of 1.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611560" y="2564904"/>
            <a:ext cx="8280920" cy="223224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052736"/>
            <a:ext cx="74168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We saw a second ago that we could “change the base” to find log</a:t>
            </a:r>
            <a:r>
              <a:rPr lang="en-GB" sz="2400" baseline="-25000" dirty="0" smtClean="0"/>
              <a:t>3</a:t>
            </a:r>
            <a:r>
              <a:rPr lang="en-GB" sz="2400" dirty="0" smtClean="0"/>
              <a:t> in terms of log</a:t>
            </a:r>
            <a:r>
              <a:rPr lang="en-GB" sz="2400" baseline="-25000" dirty="0" smtClean="0"/>
              <a:t>10</a:t>
            </a:r>
            <a:r>
              <a:rPr lang="en-GB" sz="2400" dirty="0" smtClean="0"/>
              <a:t>.</a:t>
            </a:r>
            <a:endParaRPr lang="en-GB" sz="2400" dirty="0"/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0" y="2060848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709864" y="3140968"/>
            <a:ext cx="37444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/>
              <a:t>x = log</a:t>
            </a:r>
            <a:r>
              <a:rPr lang="en-GB" sz="4000" baseline="-25000" dirty="0" smtClean="0"/>
              <a:t>3</a:t>
            </a:r>
            <a:r>
              <a:rPr lang="en-GB" sz="4000" dirty="0" smtClean="0"/>
              <a:t> 20</a:t>
            </a:r>
            <a:endParaRPr lang="en-GB" sz="4000" dirty="0"/>
          </a:p>
        </p:txBody>
      </p:sp>
      <p:sp>
        <p:nvSpPr>
          <p:cNvPr id="44" name="TextBox 43"/>
          <p:cNvSpPr txBox="1"/>
          <p:nvPr/>
        </p:nvSpPr>
        <p:spPr>
          <a:xfrm>
            <a:off x="31476" y="2151720"/>
            <a:ext cx="37444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/>
              <a:t>3</a:t>
            </a:r>
            <a:r>
              <a:rPr lang="en-GB" sz="4000" baseline="30000" dirty="0" smtClean="0"/>
              <a:t>x</a:t>
            </a:r>
            <a:r>
              <a:rPr lang="en-GB" sz="4000" dirty="0" smtClean="0"/>
              <a:t> = 20</a:t>
            </a:r>
            <a:endParaRPr lang="en-GB" sz="4000" dirty="0"/>
          </a:p>
        </p:txBody>
      </p:sp>
      <p:grpSp>
        <p:nvGrpSpPr>
          <p:cNvPr id="8" name="Group 7"/>
          <p:cNvGrpSpPr/>
          <p:nvPr/>
        </p:nvGrpSpPr>
        <p:grpSpPr>
          <a:xfrm>
            <a:off x="4500765" y="3096086"/>
            <a:ext cx="2292735" cy="830997"/>
            <a:chOff x="2411760" y="5996668"/>
            <a:chExt cx="2292735" cy="830997"/>
          </a:xfrm>
        </p:grpSpPr>
        <p:sp>
          <p:nvSpPr>
            <p:cNvPr id="50" name="TextBox 49"/>
            <p:cNvSpPr txBox="1"/>
            <p:nvPr/>
          </p:nvSpPr>
          <p:spPr>
            <a:xfrm>
              <a:off x="2411760" y="6005619"/>
              <a:ext cx="142385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4000" dirty="0" smtClean="0"/>
                <a:t>x =</a:t>
              </a:r>
              <a:endParaRPr lang="en-GB" sz="4000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3554820" y="5996668"/>
              <a:ext cx="1149675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2400" u="sng" dirty="0"/>
                <a:t>log</a:t>
              </a:r>
              <a:r>
                <a:rPr lang="en-GB" sz="2400" u="sng" baseline="-25000" dirty="0"/>
                <a:t>10</a:t>
              </a:r>
              <a:r>
                <a:rPr lang="en-GB" sz="2400" u="sng" dirty="0"/>
                <a:t> </a:t>
              </a:r>
              <a:r>
                <a:rPr lang="en-GB" sz="2400" u="sng" dirty="0" smtClean="0"/>
                <a:t>20</a:t>
              </a:r>
            </a:p>
            <a:p>
              <a:pPr algn="ctr"/>
              <a:r>
                <a:rPr lang="en-GB" sz="2400" dirty="0"/>
                <a:t>log</a:t>
              </a:r>
              <a:r>
                <a:rPr lang="en-GB" sz="2400" baseline="-25000" dirty="0"/>
                <a:t>10</a:t>
              </a:r>
              <a:r>
                <a:rPr lang="en-GB" sz="2400" dirty="0"/>
                <a:t> </a:t>
              </a:r>
              <a:r>
                <a:rPr lang="en-GB" sz="2400" dirty="0" smtClean="0"/>
                <a:t>3</a:t>
              </a:r>
              <a:endParaRPr lang="en-GB" sz="2400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115616" y="2875614"/>
            <a:ext cx="1368152" cy="3693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METHOD 1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3844542" y="2854860"/>
            <a:ext cx="1368152" cy="3693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METHOD 2</a:t>
            </a:r>
            <a:endParaRPr lang="en-GB" dirty="0"/>
          </a:p>
        </p:txBody>
      </p:sp>
      <p:cxnSp>
        <p:nvCxnSpPr>
          <p:cNvPr id="22" name="Straight Connector 21"/>
          <p:cNvCxnSpPr/>
          <p:nvPr/>
        </p:nvCxnSpPr>
        <p:spPr>
          <a:xfrm flipH="1">
            <a:off x="0" y="4221088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67544" y="4355812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More generally, to change the base from </a:t>
            </a:r>
            <a:r>
              <a:rPr lang="en-GB" i="1" dirty="0" smtClean="0"/>
              <a:t>a</a:t>
            </a:r>
            <a:r>
              <a:rPr lang="en-GB" dirty="0" smtClean="0"/>
              <a:t> to </a:t>
            </a:r>
            <a:r>
              <a:rPr lang="en-GB" i="1" dirty="0" smtClean="0"/>
              <a:t>b</a:t>
            </a:r>
            <a:r>
              <a:rPr lang="en-GB" dirty="0" smtClean="0"/>
              <a:t>: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2479748" y="5382037"/>
            <a:ext cx="18042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err="1" smtClean="0"/>
              <a:t>log</a:t>
            </a:r>
            <a:r>
              <a:rPr lang="en-GB" sz="3600" baseline="-25000" dirty="0" err="1" smtClean="0"/>
              <a:t>a</a:t>
            </a:r>
            <a:r>
              <a:rPr lang="en-GB" sz="3600" dirty="0" smtClean="0"/>
              <a:t> x   =    </a:t>
            </a:r>
            <a:endParaRPr lang="en-GB" sz="3600" dirty="0"/>
          </a:p>
        </p:txBody>
      </p:sp>
      <p:sp>
        <p:nvSpPr>
          <p:cNvPr id="25" name="TextBox 24"/>
          <p:cNvSpPr txBox="1"/>
          <p:nvPr/>
        </p:nvSpPr>
        <p:spPr>
          <a:xfrm>
            <a:off x="4375669" y="5105037"/>
            <a:ext cx="18042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u="sng" dirty="0" err="1" smtClean="0"/>
              <a:t>log</a:t>
            </a:r>
            <a:r>
              <a:rPr lang="en-GB" sz="3600" u="sng" baseline="-25000" dirty="0" err="1" smtClean="0"/>
              <a:t>b</a:t>
            </a:r>
            <a:r>
              <a:rPr lang="en-GB" sz="3600" u="sng" dirty="0" smtClean="0"/>
              <a:t> x</a:t>
            </a:r>
          </a:p>
          <a:p>
            <a:r>
              <a:rPr lang="en-GB" sz="3600" dirty="0" err="1"/>
              <a:t>log</a:t>
            </a:r>
            <a:r>
              <a:rPr lang="en-GB" sz="3600" baseline="-25000" dirty="0" err="1"/>
              <a:t>b</a:t>
            </a:r>
            <a:r>
              <a:rPr lang="en-GB" sz="3600" dirty="0"/>
              <a:t> </a:t>
            </a:r>
            <a:r>
              <a:rPr lang="en-GB" sz="3600" dirty="0" smtClean="0"/>
              <a:t>a    </a:t>
            </a:r>
            <a:endParaRPr lang="en-GB" sz="3600" dirty="0"/>
          </a:p>
        </p:txBody>
      </p:sp>
      <p:sp>
        <p:nvSpPr>
          <p:cNvPr id="26" name="TextBox 25"/>
          <p:cNvSpPr txBox="1"/>
          <p:nvPr/>
        </p:nvSpPr>
        <p:spPr>
          <a:xfrm>
            <a:off x="6771740" y="5382035"/>
            <a:ext cx="1944216" cy="64633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Click to start bromanimation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3311860" y="5382037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/>
              <a:t>x</a:t>
            </a:r>
            <a:endParaRPr lang="en-GB" sz="3600" dirty="0"/>
          </a:p>
        </p:txBody>
      </p:sp>
      <p:sp>
        <p:nvSpPr>
          <p:cNvPr id="29" name="TextBox 28"/>
          <p:cNvSpPr txBox="1"/>
          <p:nvPr/>
        </p:nvSpPr>
        <p:spPr>
          <a:xfrm>
            <a:off x="3021818" y="5589240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/>
              <a:t>a</a:t>
            </a:r>
            <a:endParaRPr lang="en-GB" sz="3600" dirty="0"/>
          </a:p>
        </p:txBody>
      </p:sp>
      <p:grpSp>
        <p:nvGrpSpPr>
          <p:cNvPr id="19" name="Group 17"/>
          <p:cNvGrpSpPr/>
          <p:nvPr/>
        </p:nvGrpSpPr>
        <p:grpSpPr>
          <a:xfrm>
            <a:off x="0" y="0"/>
            <a:ext cx="9143074" cy="599127"/>
            <a:chOff x="0" y="13335"/>
            <a:chExt cx="9144218" cy="599127"/>
          </a:xfrm>
        </p:grpSpPr>
        <p:sp>
          <p:nvSpPr>
            <p:cNvPr id="20" name="TextBox 32"/>
            <p:cNvSpPr txBox="1"/>
            <p:nvPr/>
          </p:nvSpPr>
          <p:spPr>
            <a:xfrm>
              <a:off x="0" y="13335"/>
              <a:ext cx="9144000" cy="59912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lIns="32400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3200" dirty="0" smtClean="0"/>
                <a:t>Changing the Base</a:t>
              </a:r>
              <a:endParaRPr lang="en-GB" sz="3200" dirty="0"/>
            </a:p>
          </p:txBody>
        </p:sp>
        <p:cxnSp>
          <p:nvCxnSpPr>
            <p:cNvPr id="23" name="Straight Connector 22"/>
            <p:cNvCxnSpPr/>
            <p:nvPr/>
          </p:nvCxnSpPr>
          <p:spPr>
            <a:xfrm>
              <a:off x="218" y="601079"/>
              <a:ext cx="9144000" cy="0"/>
            </a:xfrm>
            <a:prstGeom prst="line">
              <a:avLst/>
            </a:prstGeom>
            <a:effectLst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32168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2.96296E-6 L 0.04167 -0.11759 L 0.15243 -0.11759 L 0.20868 -0.04444 " pathEditMode="relative" rAng="0" ptsTypes="AAAA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34" y="-58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2.96296E-6 L 0.07118 0.09514 L 0.18907 0.09676 L 0.23681 0.00949 " pathEditMode="relative" rAng="0" ptsTypes="AAAA">
                                      <p:cBhvr>
                                        <p:cTn id="1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40" y="48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  <p:bldLst>
      <p:bldP spid="25" grpId="0"/>
      <p:bldP spid="12" grpId="0"/>
      <p:bldP spid="12" grpId="1"/>
      <p:bldP spid="12" grpId="2"/>
      <p:bldP spid="29" grpId="0"/>
      <p:bldP spid="29" grpId="1"/>
      <p:bldP spid="29" grpId="2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4716016" y="1556792"/>
            <a:ext cx="22322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u="sng" dirty="0"/>
              <a:t>l</a:t>
            </a:r>
            <a:r>
              <a:rPr lang="en-GB" sz="3200" u="sng" dirty="0" smtClean="0"/>
              <a:t>og</a:t>
            </a:r>
            <a:r>
              <a:rPr lang="en-GB" sz="3200" u="sng" baseline="-25000" dirty="0" smtClean="0"/>
              <a:t>10</a:t>
            </a:r>
            <a:r>
              <a:rPr lang="en-GB" sz="3200" u="sng" dirty="0" smtClean="0"/>
              <a:t> 5</a:t>
            </a:r>
          </a:p>
          <a:p>
            <a:pPr algn="ctr"/>
            <a:r>
              <a:rPr lang="en-GB" sz="3200" dirty="0"/>
              <a:t>l</a:t>
            </a:r>
            <a:r>
              <a:rPr lang="en-GB" sz="3200" dirty="0" smtClean="0"/>
              <a:t>og</a:t>
            </a:r>
            <a:r>
              <a:rPr lang="en-GB" sz="3200" baseline="-25000" dirty="0" smtClean="0"/>
              <a:t>10</a:t>
            </a:r>
            <a:r>
              <a:rPr lang="en-GB" sz="3200" dirty="0" smtClean="0"/>
              <a:t> 2</a:t>
            </a:r>
            <a:endParaRPr lang="en-GB" sz="3200" dirty="0"/>
          </a:p>
        </p:txBody>
      </p:sp>
      <p:sp>
        <p:nvSpPr>
          <p:cNvPr id="27" name="TextBox 26"/>
          <p:cNvSpPr txBox="1"/>
          <p:nvPr/>
        </p:nvSpPr>
        <p:spPr>
          <a:xfrm>
            <a:off x="619200" y="1609345"/>
            <a:ext cx="3096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/>
              <a:t>log</a:t>
            </a:r>
            <a:r>
              <a:rPr lang="en-GB" sz="4000" baseline="-25000" dirty="0" smtClean="0"/>
              <a:t>2</a:t>
            </a:r>
            <a:r>
              <a:rPr lang="en-GB" sz="4000" dirty="0" smtClean="0"/>
              <a:t> 5</a:t>
            </a:r>
            <a:r>
              <a:rPr lang="en-GB" sz="4800" dirty="0" smtClean="0"/>
              <a:t> </a:t>
            </a:r>
            <a:r>
              <a:rPr lang="en-GB" sz="2400" dirty="0" smtClean="0"/>
              <a:t>in base 10</a:t>
            </a:r>
            <a:endParaRPr lang="en-GB" sz="2400" dirty="0"/>
          </a:p>
        </p:txBody>
      </p:sp>
      <p:sp>
        <p:nvSpPr>
          <p:cNvPr id="29" name="Right Arrow 28"/>
          <p:cNvSpPr/>
          <p:nvPr/>
        </p:nvSpPr>
        <p:spPr>
          <a:xfrm>
            <a:off x="3923928" y="1844824"/>
            <a:ext cx="648072" cy="36004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4992926" y="1556792"/>
            <a:ext cx="1739314" cy="107721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cxnSp>
        <p:nvCxnSpPr>
          <p:cNvPr id="48" name="Straight Connector 47"/>
          <p:cNvCxnSpPr/>
          <p:nvPr/>
        </p:nvCxnSpPr>
        <p:spPr>
          <a:xfrm flipH="1">
            <a:off x="0" y="1484784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467544" y="980728"/>
            <a:ext cx="691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Express these logarithms in the specified new base.</a:t>
            </a:r>
            <a:endParaRPr lang="en-GB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4686369" y="2838509"/>
            <a:ext cx="22322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u="sng" dirty="0" smtClean="0"/>
              <a:t>log</a:t>
            </a:r>
            <a:r>
              <a:rPr lang="en-GB" sz="3200" u="sng" baseline="-25000" dirty="0" smtClean="0"/>
              <a:t>12</a:t>
            </a:r>
            <a:r>
              <a:rPr lang="en-GB" sz="3200" u="sng" dirty="0" smtClean="0"/>
              <a:t> 10</a:t>
            </a:r>
          </a:p>
          <a:p>
            <a:pPr algn="ctr"/>
            <a:r>
              <a:rPr lang="en-GB" sz="3200" dirty="0" smtClean="0"/>
              <a:t>log</a:t>
            </a:r>
            <a:r>
              <a:rPr lang="en-GB" sz="3200" baseline="-25000" dirty="0" smtClean="0"/>
              <a:t>12</a:t>
            </a:r>
            <a:r>
              <a:rPr lang="en-GB" sz="3200" dirty="0" smtClean="0"/>
              <a:t> 7</a:t>
            </a:r>
            <a:endParaRPr lang="en-GB" sz="3200" dirty="0"/>
          </a:p>
        </p:txBody>
      </p:sp>
      <p:sp>
        <p:nvSpPr>
          <p:cNvPr id="25" name="TextBox 24"/>
          <p:cNvSpPr txBox="1"/>
          <p:nvPr/>
        </p:nvSpPr>
        <p:spPr>
          <a:xfrm>
            <a:off x="619200" y="2961620"/>
            <a:ext cx="3096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/>
              <a:t>log</a:t>
            </a:r>
            <a:r>
              <a:rPr lang="en-GB" sz="4000" baseline="-25000" dirty="0" smtClean="0"/>
              <a:t>7</a:t>
            </a:r>
            <a:r>
              <a:rPr lang="en-GB" sz="4000" dirty="0" smtClean="0"/>
              <a:t> 10</a:t>
            </a:r>
            <a:r>
              <a:rPr lang="en-GB" sz="4800" dirty="0" smtClean="0"/>
              <a:t> </a:t>
            </a:r>
            <a:r>
              <a:rPr lang="en-GB" sz="2400" dirty="0" smtClean="0"/>
              <a:t>in base 12</a:t>
            </a:r>
            <a:endParaRPr lang="en-GB" sz="2400" dirty="0"/>
          </a:p>
        </p:txBody>
      </p:sp>
      <p:sp>
        <p:nvSpPr>
          <p:cNvPr id="28" name="Right Arrow 27"/>
          <p:cNvSpPr/>
          <p:nvPr/>
        </p:nvSpPr>
        <p:spPr>
          <a:xfrm>
            <a:off x="3923928" y="3197099"/>
            <a:ext cx="648072" cy="36004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/>
          <p:cNvSpPr txBox="1"/>
          <p:nvPr/>
        </p:nvSpPr>
        <p:spPr>
          <a:xfrm>
            <a:off x="4716016" y="4077072"/>
            <a:ext cx="22322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u="sng" dirty="0" smtClean="0"/>
              <a:t>log</a:t>
            </a:r>
            <a:r>
              <a:rPr lang="en-GB" sz="3200" u="sng" baseline="-25000" dirty="0" smtClean="0"/>
              <a:t>9</a:t>
            </a:r>
            <a:r>
              <a:rPr lang="en-GB" sz="3200" u="sng" dirty="0" smtClean="0"/>
              <a:t> 5</a:t>
            </a:r>
          </a:p>
          <a:p>
            <a:pPr algn="ctr"/>
            <a:r>
              <a:rPr lang="en-GB" sz="3200" dirty="0" smtClean="0"/>
              <a:t>log</a:t>
            </a:r>
            <a:r>
              <a:rPr lang="en-GB" sz="3200" baseline="-25000" dirty="0" smtClean="0"/>
              <a:t>9</a:t>
            </a:r>
            <a:r>
              <a:rPr lang="en-GB" sz="3200" dirty="0" smtClean="0"/>
              <a:t> 10</a:t>
            </a:r>
            <a:endParaRPr lang="en-GB" sz="3200" dirty="0"/>
          </a:p>
        </p:txBody>
      </p:sp>
      <p:sp>
        <p:nvSpPr>
          <p:cNvPr id="39" name="TextBox 38"/>
          <p:cNvSpPr txBox="1"/>
          <p:nvPr/>
        </p:nvSpPr>
        <p:spPr>
          <a:xfrm>
            <a:off x="467002" y="4129625"/>
            <a:ext cx="33047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/>
              <a:t>log</a:t>
            </a:r>
            <a:r>
              <a:rPr lang="en-GB" sz="4000" baseline="-25000" dirty="0" smtClean="0"/>
              <a:t>10</a:t>
            </a:r>
            <a:r>
              <a:rPr lang="en-GB" sz="4000" dirty="0" smtClean="0"/>
              <a:t> 5</a:t>
            </a:r>
            <a:r>
              <a:rPr lang="en-GB" sz="4800" dirty="0" smtClean="0"/>
              <a:t> </a:t>
            </a:r>
            <a:r>
              <a:rPr lang="en-GB" sz="2400" dirty="0" smtClean="0"/>
              <a:t>in base 9</a:t>
            </a:r>
            <a:endParaRPr lang="en-GB" sz="2400" dirty="0"/>
          </a:p>
        </p:txBody>
      </p:sp>
      <p:sp>
        <p:nvSpPr>
          <p:cNvPr id="44" name="Right Arrow 43"/>
          <p:cNvSpPr/>
          <p:nvPr/>
        </p:nvSpPr>
        <p:spPr>
          <a:xfrm>
            <a:off x="3923928" y="4365104"/>
            <a:ext cx="648072" cy="36004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/>
          <p:cNvSpPr txBox="1"/>
          <p:nvPr/>
        </p:nvSpPr>
        <p:spPr>
          <a:xfrm>
            <a:off x="4716016" y="5388119"/>
            <a:ext cx="22322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u="sng" dirty="0" smtClean="0"/>
              <a:t>log</a:t>
            </a:r>
            <a:r>
              <a:rPr lang="en-GB" sz="3200" u="sng" baseline="-25000" dirty="0" smtClean="0"/>
              <a:t>10</a:t>
            </a:r>
            <a:r>
              <a:rPr lang="en-GB" sz="3200" u="sng" dirty="0" smtClean="0"/>
              <a:t> 10</a:t>
            </a:r>
          </a:p>
          <a:p>
            <a:pPr algn="ctr"/>
            <a:r>
              <a:rPr lang="en-GB" sz="3200" dirty="0" smtClean="0"/>
              <a:t>log</a:t>
            </a:r>
            <a:r>
              <a:rPr lang="en-GB" sz="3200" baseline="-25000" dirty="0" smtClean="0"/>
              <a:t>10</a:t>
            </a:r>
            <a:r>
              <a:rPr lang="en-GB" sz="3200" dirty="0" smtClean="0"/>
              <a:t> </a:t>
            </a:r>
            <a:r>
              <a:rPr lang="en-GB" sz="3200" dirty="0"/>
              <a:t>5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19200" y="5440672"/>
            <a:ext cx="3096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/>
              <a:t>log</a:t>
            </a:r>
            <a:r>
              <a:rPr lang="en-GB" sz="4000" baseline="-25000" dirty="0" smtClean="0"/>
              <a:t>5</a:t>
            </a:r>
            <a:r>
              <a:rPr lang="en-GB" sz="4000" dirty="0" smtClean="0"/>
              <a:t> 10</a:t>
            </a:r>
            <a:r>
              <a:rPr lang="en-GB" sz="4800" dirty="0" smtClean="0"/>
              <a:t> </a:t>
            </a:r>
            <a:r>
              <a:rPr lang="en-GB" sz="2400" dirty="0" smtClean="0"/>
              <a:t>in base 10</a:t>
            </a:r>
            <a:endParaRPr lang="en-GB" sz="2400" dirty="0"/>
          </a:p>
        </p:txBody>
      </p:sp>
      <p:sp>
        <p:nvSpPr>
          <p:cNvPr id="47" name="Right Arrow 46"/>
          <p:cNvSpPr/>
          <p:nvPr/>
        </p:nvSpPr>
        <p:spPr>
          <a:xfrm>
            <a:off x="3923928" y="5676151"/>
            <a:ext cx="648072" cy="36004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TextBox 49"/>
          <p:cNvSpPr txBox="1"/>
          <p:nvPr/>
        </p:nvSpPr>
        <p:spPr>
          <a:xfrm>
            <a:off x="6948264" y="5426983"/>
            <a:ext cx="19802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u="sng" dirty="0" smtClean="0"/>
              <a:t>___1___</a:t>
            </a:r>
          </a:p>
          <a:p>
            <a:pPr algn="ctr"/>
            <a:r>
              <a:rPr lang="en-GB" sz="3200" dirty="0" smtClean="0"/>
              <a:t>log</a:t>
            </a:r>
            <a:r>
              <a:rPr lang="en-GB" sz="3200" baseline="-25000" dirty="0" smtClean="0"/>
              <a:t>10</a:t>
            </a:r>
            <a:r>
              <a:rPr lang="en-GB" sz="3200" dirty="0" smtClean="0"/>
              <a:t> </a:t>
            </a:r>
            <a:r>
              <a:rPr lang="en-GB" sz="3200" dirty="0"/>
              <a:t>5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677643" y="5625338"/>
            <a:ext cx="432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/>
              <a:t>=</a:t>
            </a:r>
            <a:endParaRPr lang="en-GB" sz="3600" dirty="0"/>
          </a:p>
        </p:txBody>
      </p:sp>
      <p:sp>
        <p:nvSpPr>
          <p:cNvPr id="41" name="Rectangle 40"/>
          <p:cNvSpPr/>
          <p:nvPr/>
        </p:nvSpPr>
        <p:spPr>
          <a:xfrm>
            <a:off x="4983798" y="5426983"/>
            <a:ext cx="3836674" cy="107721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26" name="Rectangle 25"/>
          <p:cNvSpPr/>
          <p:nvPr/>
        </p:nvSpPr>
        <p:spPr>
          <a:xfrm>
            <a:off x="4992926" y="4148624"/>
            <a:ext cx="1739314" cy="10056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38" name="Rectangle 37"/>
          <p:cNvSpPr/>
          <p:nvPr/>
        </p:nvSpPr>
        <p:spPr>
          <a:xfrm>
            <a:off x="4992926" y="2871550"/>
            <a:ext cx="1739314" cy="100453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524328" y="1609345"/>
            <a:ext cx="16196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err="1" smtClean="0"/>
              <a:t>Broculator</a:t>
            </a:r>
            <a:r>
              <a:rPr lang="en-GB" sz="1600" b="1" dirty="0" smtClean="0"/>
              <a:t> Tip:</a:t>
            </a:r>
          </a:p>
          <a:p>
            <a:r>
              <a:rPr lang="en-GB" sz="1600" dirty="0" smtClean="0"/>
              <a:t>This is how you could find log</a:t>
            </a:r>
            <a:r>
              <a:rPr lang="en-GB" sz="1600" baseline="-25000" dirty="0" smtClean="0"/>
              <a:t>2</a:t>
            </a:r>
            <a:r>
              <a:rPr lang="en-GB" sz="1600" dirty="0" smtClean="0"/>
              <a:t>5 on a calculator if you didn’t have the fancy extra log button. i.e. Change to base 10!</a:t>
            </a:r>
            <a:endParaRPr lang="en-GB" sz="1600" dirty="0"/>
          </a:p>
        </p:txBody>
      </p:sp>
      <p:pic>
        <p:nvPicPr>
          <p:cNvPr id="55" name="Picture 2" descr="http://intmstat.com/exponential-logarithmic-functions/log10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5572" y="1668478"/>
            <a:ext cx="759332" cy="527948"/>
          </a:xfrm>
          <a:prstGeom prst="rect">
            <a:avLst/>
          </a:prstGeom>
          <a:noFill/>
        </p:spPr>
      </p:pic>
      <p:grpSp>
        <p:nvGrpSpPr>
          <p:cNvPr id="31" name="Group 17"/>
          <p:cNvGrpSpPr/>
          <p:nvPr/>
        </p:nvGrpSpPr>
        <p:grpSpPr>
          <a:xfrm>
            <a:off x="0" y="0"/>
            <a:ext cx="9143074" cy="599127"/>
            <a:chOff x="0" y="13335"/>
            <a:chExt cx="9144218" cy="599127"/>
          </a:xfrm>
        </p:grpSpPr>
        <p:sp>
          <p:nvSpPr>
            <p:cNvPr id="32" name="TextBox 32"/>
            <p:cNvSpPr txBox="1"/>
            <p:nvPr/>
          </p:nvSpPr>
          <p:spPr>
            <a:xfrm>
              <a:off x="0" y="13335"/>
              <a:ext cx="9144000" cy="59912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lIns="32400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3200" dirty="0" smtClean="0"/>
                <a:t>All your base belong to us</a:t>
              </a:r>
              <a:endParaRPr lang="en-GB" sz="3200" dirty="0"/>
            </a:p>
          </p:txBody>
        </p:sp>
        <p:cxnSp>
          <p:nvCxnSpPr>
            <p:cNvPr id="33" name="Straight Connector 32"/>
            <p:cNvCxnSpPr/>
            <p:nvPr/>
          </p:nvCxnSpPr>
          <p:spPr>
            <a:xfrm>
              <a:off x="218" y="601079"/>
              <a:ext cx="9144000" cy="0"/>
            </a:xfrm>
            <a:prstGeom prst="line">
              <a:avLst/>
            </a:prstGeom>
            <a:effectLst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31154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23" grpId="0" animBg="1"/>
      <p:bldP spid="41" grpId="0" animBg="1"/>
      <p:bldP spid="26" grpId="0" animBg="1"/>
      <p:bldP spid="38" grpId="0" animBg="1"/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" name="Straight Connector 47"/>
          <p:cNvCxnSpPr/>
          <p:nvPr/>
        </p:nvCxnSpPr>
        <p:spPr>
          <a:xfrm flipH="1">
            <a:off x="0" y="1484784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467544" y="980728"/>
            <a:ext cx="7920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 smtClean="0"/>
              <a:t>Bro Tip: </a:t>
            </a:r>
            <a:r>
              <a:rPr lang="en-GB" dirty="0" smtClean="0"/>
              <a:t>When you switch the </a:t>
            </a:r>
            <a:r>
              <a:rPr lang="en-GB" b="1" dirty="0" smtClean="0"/>
              <a:t>argument</a:t>
            </a:r>
            <a:r>
              <a:rPr lang="en-GB" dirty="0" smtClean="0"/>
              <a:t> and </a:t>
            </a:r>
            <a:r>
              <a:rPr lang="en-GB" b="1" dirty="0" smtClean="0"/>
              <a:t>base</a:t>
            </a:r>
            <a:r>
              <a:rPr lang="en-GB" dirty="0" smtClean="0"/>
              <a:t>, you take the reciprocal.</a:t>
            </a:r>
            <a:endParaRPr lang="en-GB" dirty="0"/>
          </a:p>
        </p:txBody>
      </p:sp>
      <p:sp>
        <p:nvSpPr>
          <p:cNvPr id="46" name="TextBox 45"/>
          <p:cNvSpPr txBox="1"/>
          <p:nvPr/>
        </p:nvSpPr>
        <p:spPr>
          <a:xfrm>
            <a:off x="1547664" y="3035491"/>
            <a:ext cx="28803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 err="1" smtClean="0"/>
              <a:t>log</a:t>
            </a:r>
            <a:r>
              <a:rPr lang="en-GB" sz="5400" baseline="-25000" dirty="0" err="1" smtClean="0"/>
              <a:t>a</a:t>
            </a:r>
            <a:r>
              <a:rPr lang="en-GB" sz="5400" dirty="0" smtClean="0"/>
              <a:t> b   = </a:t>
            </a:r>
            <a:endParaRPr lang="en-GB" sz="5400" dirty="0"/>
          </a:p>
        </p:txBody>
      </p:sp>
      <p:sp>
        <p:nvSpPr>
          <p:cNvPr id="50" name="TextBox 49"/>
          <p:cNvSpPr txBox="1"/>
          <p:nvPr/>
        </p:nvSpPr>
        <p:spPr>
          <a:xfrm>
            <a:off x="4258782" y="2773881"/>
            <a:ext cx="19802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u="sng" dirty="0" smtClean="0"/>
              <a:t>___</a:t>
            </a:r>
            <a:r>
              <a:rPr lang="en-GB" sz="4400" u="sng" dirty="0" smtClean="0"/>
              <a:t>1___</a:t>
            </a:r>
          </a:p>
          <a:p>
            <a:pPr algn="ctr"/>
            <a:r>
              <a:rPr lang="en-GB" sz="4400" dirty="0" err="1" smtClean="0"/>
              <a:t>log</a:t>
            </a:r>
            <a:r>
              <a:rPr lang="en-GB" sz="4400" baseline="-25000" dirty="0" err="1" smtClean="0"/>
              <a:t>b</a:t>
            </a:r>
            <a:r>
              <a:rPr lang="en-GB" sz="4400" dirty="0" smtClean="0"/>
              <a:t> a</a:t>
            </a:r>
            <a:endParaRPr lang="en-GB" sz="4400" dirty="0"/>
          </a:p>
        </p:txBody>
      </p:sp>
      <p:grpSp>
        <p:nvGrpSpPr>
          <p:cNvPr id="7" name="Group 17"/>
          <p:cNvGrpSpPr/>
          <p:nvPr/>
        </p:nvGrpSpPr>
        <p:grpSpPr>
          <a:xfrm>
            <a:off x="0" y="0"/>
            <a:ext cx="9143074" cy="599127"/>
            <a:chOff x="0" y="13335"/>
            <a:chExt cx="9144218" cy="599127"/>
          </a:xfrm>
        </p:grpSpPr>
        <p:sp>
          <p:nvSpPr>
            <p:cNvPr id="8" name="TextBox 32"/>
            <p:cNvSpPr txBox="1"/>
            <p:nvPr/>
          </p:nvSpPr>
          <p:spPr>
            <a:xfrm>
              <a:off x="0" y="13335"/>
              <a:ext cx="9144000" cy="59912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lIns="32400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3200" dirty="0" smtClean="0"/>
                <a:t>All your base belong to us</a:t>
              </a:r>
              <a:endParaRPr lang="en-GB" sz="3200" dirty="0"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218" y="601079"/>
              <a:ext cx="9144000" cy="0"/>
            </a:xfrm>
            <a:prstGeom prst="line">
              <a:avLst/>
            </a:prstGeom>
            <a:effectLst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9969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59354" y="1340768"/>
            <a:ext cx="2649931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Variables appear in powers, so apply Bro Tip.</a:t>
            </a:r>
          </a:p>
          <a:p>
            <a:r>
              <a:rPr lang="en-GB" sz="1600" dirty="0" smtClean="0"/>
              <a:t>(The base of the log doesn’t matter)</a:t>
            </a:r>
            <a:endParaRPr lang="en-GB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1712381" y="1728242"/>
            <a:ext cx="4834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l</a:t>
            </a:r>
            <a:r>
              <a:rPr lang="en-GB" sz="4000" dirty="0" smtClean="0"/>
              <a:t>og </a:t>
            </a:r>
            <a:r>
              <a:rPr lang="en-GB" sz="4000" dirty="0"/>
              <a:t>7</a:t>
            </a:r>
            <a:r>
              <a:rPr lang="en-GB" sz="4000" baseline="30000" dirty="0"/>
              <a:t>x+1 </a:t>
            </a:r>
            <a:r>
              <a:rPr lang="en-GB" sz="4000" dirty="0" smtClean="0"/>
              <a:t>= log </a:t>
            </a:r>
            <a:r>
              <a:rPr lang="en-GB" sz="4000" dirty="0"/>
              <a:t>3</a:t>
            </a:r>
            <a:r>
              <a:rPr lang="en-GB" sz="4000" baseline="30000" dirty="0"/>
              <a:t>x+2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081737" y="5405454"/>
            <a:ext cx="3041089" cy="954107"/>
            <a:chOff x="3081737" y="5405454"/>
            <a:chExt cx="3041089" cy="954107"/>
          </a:xfrm>
        </p:grpSpPr>
        <p:sp>
          <p:nvSpPr>
            <p:cNvPr id="50" name="TextBox 49"/>
            <p:cNvSpPr txBox="1"/>
            <p:nvPr/>
          </p:nvSpPr>
          <p:spPr>
            <a:xfrm>
              <a:off x="3081737" y="5528565"/>
              <a:ext cx="114971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4000" dirty="0" smtClean="0"/>
                <a:t>x =</a:t>
              </a:r>
              <a:endParaRPr lang="en-GB" sz="4000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4004938" y="5405454"/>
              <a:ext cx="2117888" cy="9541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2800" u="sng" dirty="0" smtClean="0"/>
                <a:t>2log 3 – log 7</a:t>
              </a:r>
            </a:p>
            <a:p>
              <a:pPr algn="ctr"/>
              <a:r>
                <a:rPr lang="en-GB" sz="2800" dirty="0" smtClean="0"/>
                <a:t>log 7 – log 3</a:t>
              </a:r>
              <a:endParaRPr lang="en-GB" sz="2800" dirty="0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2244967" y="1052736"/>
            <a:ext cx="37444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/>
              <a:t>7</a:t>
            </a:r>
            <a:r>
              <a:rPr lang="en-GB" sz="4000" baseline="30000" dirty="0" smtClean="0"/>
              <a:t>x+1</a:t>
            </a:r>
            <a:r>
              <a:rPr lang="en-GB" sz="4000" dirty="0" smtClean="0"/>
              <a:t> = 3</a:t>
            </a:r>
            <a:r>
              <a:rPr lang="en-GB" sz="4000" baseline="30000" dirty="0" smtClean="0"/>
              <a:t>x+2</a:t>
            </a:r>
            <a:endParaRPr lang="en-GB" sz="4000" baseline="30000" dirty="0"/>
          </a:p>
        </p:txBody>
      </p:sp>
      <p:sp>
        <p:nvSpPr>
          <p:cNvPr id="20" name="TextBox 19"/>
          <p:cNvSpPr txBox="1"/>
          <p:nvPr/>
        </p:nvSpPr>
        <p:spPr>
          <a:xfrm>
            <a:off x="1699899" y="2436128"/>
            <a:ext cx="4834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/>
              <a:t>(x+1)log 7</a:t>
            </a:r>
            <a:r>
              <a:rPr lang="en-GB" sz="4000" baseline="30000" dirty="0" smtClean="0"/>
              <a:t> </a:t>
            </a:r>
            <a:r>
              <a:rPr lang="en-GB" sz="4000" dirty="0" smtClean="0"/>
              <a:t>= (x+2)log 3</a:t>
            </a:r>
            <a:endParaRPr lang="en-GB" sz="4000" baseline="30000" dirty="0"/>
          </a:p>
        </p:txBody>
      </p:sp>
      <p:sp>
        <p:nvSpPr>
          <p:cNvPr id="21" name="TextBox 20"/>
          <p:cNvSpPr txBox="1"/>
          <p:nvPr/>
        </p:nvSpPr>
        <p:spPr>
          <a:xfrm>
            <a:off x="1025605" y="3203781"/>
            <a:ext cx="64600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err="1" smtClean="0"/>
              <a:t>xlog</a:t>
            </a:r>
            <a:r>
              <a:rPr lang="en-GB" sz="4000" dirty="0" smtClean="0"/>
              <a:t> 7 + log 7</a:t>
            </a:r>
            <a:r>
              <a:rPr lang="en-GB" sz="4000" baseline="30000" dirty="0" smtClean="0"/>
              <a:t> </a:t>
            </a:r>
            <a:r>
              <a:rPr lang="en-GB" sz="4000" dirty="0" smtClean="0"/>
              <a:t>= </a:t>
            </a:r>
            <a:r>
              <a:rPr lang="en-GB" sz="4000" dirty="0" err="1" smtClean="0"/>
              <a:t>xlog</a:t>
            </a:r>
            <a:r>
              <a:rPr lang="en-GB" sz="4000" dirty="0" smtClean="0"/>
              <a:t> 3 + 2log 3</a:t>
            </a:r>
            <a:endParaRPr lang="en-GB" sz="4000" baseline="30000" dirty="0"/>
          </a:p>
        </p:txBody>
      </p:sp>
      <p:sp>
        <p:nvSpPr>
          <p:cNvPr id="22" name="TextBox 21"/>
          <p:cNvSpPr txBox="1"/>
          <p:nvPr/>
        </p:nvSpPr>
        <p:spPr>
          <a:xfrm>
            <a:off x="107504" y="3911667"/>
            <a:ext cx="77948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err="1" smtClean="0"/>
              <a:t>xlog</a:t>
            </a:r>
            <a:r>
              <a:rPr lang="en-GB" sz="4000" dirty="0" smtClean="0"/>
              <a:t> 7 - </a:t>
            </a:r>
            <a:r>
              <a:rPr lang="en-GB" sz="4000" dirty="0" err="1" smtClean="0"/>
              <a:t>xlog</a:t>
            </a:r>
            <a:r>
              <a:rPr lang="en-GB" sz="4000" dirty="0" smtClean="0"/>
              <a:t> </a:t>
            </a:r>
            <a:r>
              <a:rPr lang="en-GB" sz="4000" dirty="0"/>
              <a:t>3 </a:t>
            </a:r>
            <a:r>
              <a:rPr lang="en-GB" sz="4000" dirty="0" smtClean="0"/>
              <a:t>= 2log 3 – log 7</a:t>
            </a:r>
            <a:endParaRPr lang="en-GB" sz="4000" baseline="30000" dirty="0"/>
          </a:p>
        </p:txBody>
      </p:sp>
      <p:sp>
        <p:nvSpPr>
          <p:cNvPr id="23" name="TextBox 22"/>
          <p:cNvSpPr txBox="1"/>
          <p:nvPr/>
        </p:nvSpPr>
        <p:spPr>
          <a:xfrm>
            <a:off x="84042" y="4645315"/>
            <a:ext cx="77948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x</a:t>
            </a:r>
            <a:r>
              <a:rPr lang="en-GB" sz="4000" dirty="0" smtClean="0"/>
              <a:t>(log 7 - log 3) = 2log 3 – log 7</a:t>
            </a:r>
            <a:endParaRPr lang="en-GB" sz="4000" baseline="30000" dirty="0"/>
          </a:p>
        </p:txBody>
      </p:sp>
      <p:grpSp>
        <p:nvGrpSpPr>
          <p:cNvPr id="13" name="Group 17"/>
          <p:cNvGrpSpPr/>
          <p:nvPr/>
        </p:nvGrpSpPr>
        <p:grpSpPr>
          <a:xfrm>
            <a:off x="0" y="0"/>
            <a:ext cx="9143074" cy="599127"/>
            <a:chOff x="0" y="13335"/>
            <a:chExt cx="9144218" cy="599127"/>
          </a:xfrm>
        </p:grpSpPr>
        <p:sp>
          <p:nvSpPr>
            <p:cNvPr id="14" name="TextBox 32"/>
            <p:cNvSpPr txBox="1"/>
            <p:nvPr/>
          </p:nvSpPr>
          <p:spPr>
            <a:xfrm>
              <a:off x="0" y="13335"/>
              <a:ext cx="9144000" cy="59912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lIns="32400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3200" dirty="0" smtClean="0"/>
                <a:t>Solving Equations involving Variables in Powers</a:t>
              </a:r>
              <a:endParaRPr lang="en-GB" sz="3200" dirty="0"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218" y="601079"/>
              <a:ext cx="9144000" cy="0"/>
            </a:xfrm>
            <a:prstGeom prst="line">
              <a:avLst/>
            </a:prstGeom>
            <a:effectLst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98602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20" grpId="0"/>
      <p:bldP spid="21" grpId="0"/>
      <p:bldP spid="22" grpId="0"/>
      <p:bldP spid="2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56176" y="1428745"/>
            <a:ext cx="26499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Bro Tip:</a:t>
            </a:r>
          </a:p>
          <a:p>
            <a:r>
              <a:rPr lang="en-GB" sz="1600" dirty="0" smtClean="0"/>
              <a:t>By recognising that 5</a:t>
            </a:r>
            <a:r>
              <a:rPr lang="en-GB" sz="1600" baseline="30000" dirty="0" smtClean="0"/>
              <a:t>2x</a:t>
            </a:r>
            <a:r>
              <a:rPr lang="en-GB" sz="1600" dirty="0" smtClean="0"/>
              <a:t> = (5</a:t>
            </a:r>
            <a:r>
              <a:rPr lang="en-GB" sz="1600" baseline="30000" dirty="0" smtClean="0"/>
              <a:t>x</a:t>
            </a:r>
            <a:r>
              <a:rPr lang="en-GB" sz="1600" dirty="0" smtClean="0"/>
              <a:t>)</a:t>
            </a:r>
            <a:r>
              <a:rPr lang="en-GB" sz="1600" baseline="30000" dirty="0" smtClean="0"/>
              <a:t>2</a:t>
            </a:r>
            <a:r>
              <a:rPr lang="en-GB" sz="1600" dirty="0" smtClean="0"/>
              <a:t>, we’ve turned the equation into a quadratic!</a:t>
            </a:r>
            <a:endParaRPr lang="en-GB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1628800"/>
            <a:ext cx="4834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/>
              <a:t>(5</a:t>
            </a:r>
            <a:r>
              <a:rPr lang="en-GB" sz="4000" baseline="30000" dirty="0" smtClean="0"/>
              <a:t>x</a:t>
            </a:r>
            <a:r>
              <a:rPr lang="en-GB" sz="4000" dirty="0" smtClean="0"/>
              <a:t>)</a:t>
            </a:r>
            <a:r>
              <a:rPr lang="en-GB" sz="4000" baseline="30000" dirty="0" smtClean="0"/>
              <a:t>2</a:t>
            </a:r>
            <a:r>
              <a:rPr lang="en-GB" sz="4000" dirty="0" smtClean="0"/>
              <a:t> </a:t>
            </a:r>
            <a:r>
              <a:rPr lang="en-GB" sz="4000" dirty="0"/>
              <a:t>+ 7(5</a:t>
            </a:r>
            <a:r>
              <a:rPr lang="en-GB" sz="4000" baseline="30000" dirty="0"/>
              <a:t>x</a:t>
            </a:r>
            <a:r>
              <a:rPr lang="en-GB" sz="4000" dirty="0"/>
              <a:t>) – 30 = 0</a:t>
            </a:r>
            <a:endParaRPr lang="en-GB" sz="4000" baseline="30000" dirty="0"/>
          </a:p>
        </p:txBody>
      </p:sp>
      <p:sp>
        <p:nvSpPr>
          <p:cNvPr id="19" name="TextBox 18"/>
          <p:cNvSpPr txBox="1"/>
          <p:nvPr/>
        </p:nvSpPr>
        <p:spPr>
          <a:xfrm>
            <a:off x="1154831" y="953294"/>
            <a:ext cx="42770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/>
              <a:t>5</a:t>
            </a:r>
            <a:r>
              <a:rPr lang="en-GB" sz="4000" baseline="30000" dirty="0" smtClean="0"/>
              <a:t>2x</a:t>
            </a:r>
            <a:r>
              <a:rPr lang="en-GB" sz="4000" dirty="0" smtClean="0"/>
              <a:t> + 7(5</a:t>
            </a:r>
            <a:r>
              <a:rPr lang="en-GB" sz="4000" baseline="30000" dirty="0" smtClean="0"/>
              <a:t>x</a:t>
            </a:r>
            <a:r>
              <a:rPr lang="en-GB" sz="4000" dirty="0" smtClean="0"/>
              <a:t>) – 30 = 0</a:t>
            </a:r>
            <a:endParaRPr lang="en-GB" sz="4000" baseline="30000" dirty="0"/>
          </a:p>
        </p:txBody>
      </p:sp>
      <p:sp>
        <p:nvSpPr>
          <p:cNvPr id="13" name="TextBox 12"/>
          <p:cNvSpPr txBox="1"/>
          <p:nvPr/>
        </p:nvSpPr>
        <p:spPr>
          <a:xfrm>
            <a:off x="750640" y="2708920"/>
            <a:ext cx="4834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/>
              <a:t>Let y = 5</a:t>
            </a:r>
            <a:r>
              <a:rPr lang="en-GB" sz="4000" baseline="30000" dirty="0" smtClean="0"/>
              <a:t>x</a:t>
            </a:r>
            <a:endParaRPr lang="en-GB" sz="4000" baseline="30000" dirty="0"/>
          </a:p>
        </p:txBody>
      </p:sp>
      <p:sp>
        <p:nvSpPr>
          <p:cNvPr id="14" name="TextBox 13"/>
          <p:cNvSpPr txBox="1"/>
          <p:nvPr/>
        </p:nvSpPr>
        <p:spPr>
          <a:xfrm>
            <a:off x="1154831" y="3371955"/>
            <a:ext cx="41044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/>
              <a:t>y</a:t>
            </a:r>
            <a:r>
              <a:rPr lang="en-GB" sz="4000" baseline="30000" dirty="0" smtClean="0"/>
              <a:t>2</a:t>
            </a:r>
            <a:r>
              <a:rPr lang="en-GB" sz="4000" dirty="0" smtClean="0"/>
              <a:t> </a:t>
            </a:r>
            <a:r>
              <a:rPr lang="en-GB" sz="4000" dirty="0"/>
              <a:t>+ </a:t>
            </a:r>
            <a:r>
              <a:rPr lang="en-GB" sz="4000" dirty="0" smtClean="0"/>
              <a:t>7y – </a:t>
            </a:r>
            <a:r>
              <a:rPr lang="en-GB" sz="4000" dirty="0"/>
              <a:t>30 = 0</a:t>
            </a:r>
            <a:endParaRPr lang="en-GB" sz="4000" baseline="30000" dirty="0"/>
          </a:p>
        </p:txBody>
      </p:sp>
      <p:sp>
        <p:nvSpPr>
          <p:cNvPr id="15" name="TextBox 14"/>
          <p:cNvSpPr txBox="1"/>
          <p:nvPr/>
        </p:nvSpPr>
        <p:spPr>
          <a:xfrm>
            <a:off x="1128868" y="4079841"/>
            <a:ext cx="41044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/>
              <a:t>(y+10)(y-3) </a:t>
            </a:r>
            <a:r>
              <a:rPr lang="en-GB" sz="4000" dirty="0"/>
              <a:t>= 0</a:t>
            </a:r>
            <a:endParaRPr lang="en-GB" sz="4000" baseline="30000" dirty="0"/>
          </a:p>
        </p:txBody>
      </p:sp>
      <p:sp>
        <p:nvSpPr>
          <p:cNvPr id="16" name="TextBox 15"/>
          <p:cNvSpPr txBox="1"/>
          <p:nvPr/>
        </p:nvSpPr>
        <p:spPr>
          <a:xfrm>
            <a:off x="1109666" y="4787727"/>
            <a:ext cx="41044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/>
              <a:t>y = -10 or y = 3</a:t>
            </a:r>
            <a:endParaRPr lang="en-GB" sz="4000" baseline="30000" dirty="0"/>
          </a:p>
        </p:txBody>
      </p:sp>
      <p:sp>
        <p:nvSpPr>
          <p:cNvPr id="17" name="TextBox 16"/>
          <p:cNvSpPr txBox="1"/>
          <p:nvPr/>
        </p:nvSpPr>
        <p:spPr>
          <a:xfrm>
            <a:off x="1094521" y="5467824"/>
            <a:ext cx="41044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/>
              <a:t>5</a:t>
            </a:r>
            <a:r>
              <a:rPr lang="en-GB" sz="4000" baseline="30000" dirty="0" smtClean="0"/>
              <a:t>x</a:t>
            </a:r>
            <a:r>
              <a:rPr lang="en-GB" sz="4000" dirty="0" smtClean="0"/>
              <a:t> = -10 or 5</a:t>
            </a:r>
            <a:r>
              <a:rPr lang="en-GB" sz="4000" baseline="30000" dirty="0" smtClean="0"/>
              <a:t>x</a:t>
            </a:r>
            <a:r>
              <a:rPr lang="en-GB" sz="4000" dirty="0" smtClean="0"/>
              <a:t> = 3</a:t>
            </a:r>
            <a:endParaRPr lang="en-GB" sz="4000" baseline="30000" dirty="0"/>
          </a:p>
        </p:txBody>
      </p:sp>
      <p:sp>
        <p:nvSpPr>
          <p:cNvPr id="12" name="TextBox 11"/>
          <p:cNvSpPr txBox="1"/>
          <p:nvPr/>
        </p:nvSpPr>
        <p:spPr>
          <a:xfrm>
            <a:off x="1094520" y="6093296"/>
            <a:ext cx="52056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/>
              <a:t>x = log</a:t>
            </a:r>
            <a:r>
              <a:rPr lang="en-GB" sz="4000" baseline="-25000" dirty="0" smtClean="0"/>
              <a:t>5</a:t>
            </a:r>
            <a:r>
              <a:rPr lang="en-GB" sz="4000" dirty="0" smtClean="0"/>
              <a:t>(-10) or x = log</a:t>
            </a:r>
            <a:r>
              <a:rPr lang="en-GB" sz="4000" baseline="-25000" dirty="0" smtClean="0"/>
              <a:t>5</a:t>
            </a:r>
            <a:r>
              <a:rPr lang="en-GB" sz="4000" dirty="0" smtClean="0"/>
              <a:t>3</a:t>
            </a:r>
            <a:endParaRPr lang="en-GB" sz="4000" baseline="30000" dirty="0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1259632" y="6175710"/>
            <a:ext cx="2437724" cy="62547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403648" y="6175710"/>
            <a:ext cx="2293708" cy="49365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 rot="20640888">
            <a:off x="70958" y="5489882"/>
            <a:ext cx="13593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Can’t have log of a negative number, so not a real solution.</a:t>
            </a:r>
            <a:endParaRPr lang="en-GB" sz="1400" dirty="0"/>
          </a:p>
        </p:txBody>
      </p:sp>
      <p:grpSp>
        <p:nvGrpSpPr>
          <p:cNvPr id="20" name="Group 17"/>
          <p:cNvGrpSpPr/>
          <p:nvPr/>
        </p:nvGrpSpPr>
        <p:grpSpPr>
          <a:xfrm>
            <a:off x="0" y="0"/>
            <a:ext cx="9143074" cy="599127"/>
            <a:chOff x="0" y="13335"/>
            <a:chExt cx="9144218" cy="599127"/>
          </a:xfrm>
        </p:grpSpPr>
        <p:sp>
          <p:nvSpPr>
            <p:cNvPr id="21" name="TextBox 32"/>
            <p:cNvSpPr txBox="1"/>
            <p:nvPr/>
          </p:nvSpPr>
          <p:spPr>
            <a:xfrm>
              <a:off x="0" y="13335"/>
              <a:ext cx="9144000" cy="59912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lIns="32400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3200" dirty="0" smtClean="0"/>
                <a:t>Solving Equations involving Variables in Powers</a:t>
              </a:r>
              <a:endParaRPr lang="en-GB" sz="3200" dirty="0"/>
            </a:p>
          </p:txBody>
        </p:sp>
        <p:cxnSp>
          <p:nvCxnSpPr>
            <p:cNvPr id="22" name="Straight Connector 21"/>
            <p:cNvCxnSpPr/>
            <p:nvPr/>
          </p:nvCxnSpPr>
          <p:spPr>
            <a:xfrm>
              <a:off x="218" y="601079"/>
              <a:ext cx="9144000" cy="0"/>
            </a:xfrm>
            <a:prstGeom prst="line">
              <a:avLst/>
            </a:prstGeom>
            <a:effectLst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4324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13" grpId="0"/>
      <p:bldP spid="14" grpId="0"/>
      <p:bldP spid="15" grpId="0"/>
      <p:bldP spid="16" grpId="0"/>
      <p:bldP spid="17" grpId="0"/>
      <p:bldP spid="12" grpId="0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4499992" y="0"/>
            <a:ext cx="0" cy="6858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45572" y="262845"/>
            <a:ext cx="41104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/>
              <a:t>2</a:t>
            </a:r>
            <a:r>
              <a:rPr lang="en-GB" sz="4000" baseline="30000" dirty="0" smtClean="0"/>
              <a:t>2x</a:t>
            </a:r>
            <a:r>
              <a:rPr lang="en-GB" sz="4000" dirty="0" smtClean="0"/>
              <a:t> + 3(2</a:t>
            </a:r>
            <a:r>
              <a:rPr lang="en-GB" sz="4000" baseline="30000" dirty="0" smtClean="0"/>
              <a:t>x</a:t>
            </a:r>
            <a:r>
              <a:rPr lang="en-GB" sz="4000" dirty="0" smtClean="0"/>
              <a:t>) – 4 = 0</a:t>
            </a:r>
            <a:endParaRPr lang="en-GB" sz="4000" baseline="30000" dirty="0"/>
          </a:p>
        </p:txBody>
      </p:sp>
      <p:sp>
        <p:nvSpPr>
          <p:cNvPr id="8" name="TextBox 7"/>
          <p:cNvSpPr txBox="1"/>
          <p:nvPr/>
        </p:nvSpPr>
        <p:spPr>
          <a:xfrm>
            <a:off x="4788024" y="253547"/>
            <a:ext cx="41104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/>
              <a:t>3</a:t>
            </a:r>
            <a:r>
              <a:rPr lang="en-GB" sz="4000" baseline="30000" dirty="0" smtClean="0"/>
              <a:t>x-1</a:t>
            </a:r>
            <a:r>
              <a:rPr lang="en-GB" sz="4000" dirty="0" smtClean="0"/>
              <a:t> </a:t>
            </a:r>
            <a:r>
              <a:rPr lang="en-GB" sz="4000" dirty="0"/>
              <a:t>=</a:t>
            </a:r>
            <a:r>
              <a:rPr lang="en-GB" sz="4000" dirty="0" smtClean="0"/>
              <a:t> 8</a:t>
            </a:r>
            <a:r>
              <a:rPr lang="en-GB" sz="4000" baseline="30000" dirty="0" smtClean="0"/>
              <a:t>x+1</a:t>
            </a:r>
            <a:r>
              <a:rPr lang="en-GB" sz="4000" dirty="0" smtClean="0"/>
              <a:t> </a:t>
            </a:r>
            <a:endParaRPr lang="en-GB" sz="4000" baseline="30000" dirty="0"/>
          </a:p>
        </p:txBody>
      </p:sp>
      <p:sp>
        <p:nvSpPr>
          <p:cNvPr id="9" name="TextBox 8"/>
          <p:cNvSpPr txBox="1"/>
          <p:nvPr/>
        </p:nvSpPr>
        <p:spPr>
          <a:xfrm>
            <a:off x="5364088" y="5733256"/>
            <a:ext cx="2304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/>
              <a:t>x</a:t>
            </a:r>
            <a:r>
              <a:rPr lang="en-GB" sz="4000" dirty="0" smtClean="0"/>
              <a:t> = -3.24</a:t>
            </a:r>
            <a:endParaRPr lang="en-GB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971600" y="5729741"/>
            <a:ext cx="2304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/>
              <a:t>x = 0</a:t>
            </a:r>
            <a:endParaRPr lang="en-GB" sz="4000" dirty="0"/>
          </a:p>
        </p:txBody>
      </p:sp>
      <p:sp>
        <p:nvSpPr>
          <p:cNvPr id="11" name="Rectangle 10"/>
          <p:cNvSpPr/>
          <p:nvPr/>
        </p:nvSpPr>
        <p:spPr>
          <a:xfrm>
            <a:off x="1733803" y="5709664"/>
            <a:ext cx="821973" cy="75507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084168" y="5686072"/>
            <a:ext cx="1800200" cy="75507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377569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2348880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Solve log</a:t>
            </a:r>
            <a:r>
              <a:rPr lang="en-GB" sz="2400" baseline="-25000" dirty="0" smtClean="0"/>
              <a:t>2 </a:t>
            </a:r>
            <a:r>
              <a:rPr lang="en-GB" sz="2400" dirty="0"/>
              <a:t>(2</a:t>
            </a:r>
            <a:r>
              <a:rPr lang="en-GB" sz="2400" i="1" dirty="0"/>
              <a:t>x</a:t>
            </a:r>
            <a:r>
              <a:rPr lang="en-GB" sz="2400" dirty="0"/>
              <a:t> + 1) – log</a:t>
            </a:r>
            <a:r>
              <a:rPr lang="en-GB" sz="2400" baseline="-25000" dirty="0"/>
              <a:t>2 </a:t>
            </a:r>
            <a:r>
              <a:rPr lang="en-GB" sz="2400" i="1" dirty="0"/>
              <a:t>x</a:t>
            </a:r>
            <a:r>
              <a:rPr lang="en-GB" sz="2400" dirty="0"/>
              <a:t> = 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63688" y="692696"/>
            <a:ext cx="56886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When solving, you can often either:</a:t>
            </a:r>
          </a:p>
          <a:p>
            <a:pPr marL="342900" indent="-342900">
              <a:buAutoNum type="alphaLcParenR"/>
            </a:pPr>
            <a:r>
              <a:rPr lang="en-GB" dirty="0" smtClean="0"/>
              <a:t>Get in the form </a:t>
            </a:r>
            <a:r>
              <a:rPr lang="en-GB" b="1" dirty="0" err="1" smtClean="0"/>
              <a:t>log</a:t>
            </a:r>
            <a:r>
              <a:rPr lang="en-GB" b="1" baseline="-25000" dirty="0" err="1" smtClean="0"/>
              <a:t>a</a:t>
            </a:r>
            <a:r>
              <a:rPr lang="en-GB" b="1" dirty="0" err="1" smtClean="0"/>
              <a:t>b</a:t>
            </a:r>
            <a:r>
              <a:rPr lang="en-GB" b="1" dirty="0" smtClean="0"/>
              <a:t> = c</a:t>
            </a:r>
            <a:r>
              <a:rPr lang="en-GB" dirty="0" smtClean="0"/>
              <a:t>. Then rearrange as a</a:t>
            </a:r>
            <a:r>
              <a:rPr lang="en-GB" baseline="30000" dirty="0" smtClean="0"/>
              <a:t>c</a:t>
            </a:r>
            <a:r>
              <a:rPr lang="en-GB" dirty="0" smtClean="0"/>
              <a:t> = b</a:t>
            </a:r>
          </a:p>
          <a:p>
            <a:pPr marL="342900" indent="-342900">
              <a:buAutoNum type="alphaLcParenR"/>
            </a:pPr>
            <a:r>
              <a:rPr lang="en-GB" dirty="0" smtClean="0"/>
              <a:t>Get in the form </a:t>
            </a:r>
            <a:r>
              <a:rPr lang="en-GB" b="1" dirty="0" err="1" smtClean="0"/>
              <a:t>log</a:t>
            </a:r>
            <a:r>
              <a:rPr lang="en-GB" b="1" baseline="-25000" dirty="0" err="1" smtClean="0"/>
              <a:t>a</a:t>
            </a:r>
            <a:r>
              <a:rPr lang="en-GB" b="1" dirty="0" err="1" smtClean="0"/>
              <a:t>b</a:t>
            </a:r>
            <a:r>
              <a:rPr lang="en-GB" b="1" dirty="0" smtClean="0"/>
              <a:t> = </a:t>
            </a:r>
            <a:r>
              <a:rPr lang="en-GB" b="1" dirty="0" err="1" smtClean="0"/>
              <a:t>log</a:t>
            </a:r>
            <a:r>
              <a:rPr lang="en-GB" b="1" baseline="-25000" dirty="0" err="1" smtClean="0"/>
              <a:t>a</a:t>
            </a:r>
            <a:r>
              <a:rPr lang="en-GB" b="1" dirty="0" err="1" smtClean="0"/>
              <a:t>c</a:t>
            </a:r>
            <a:r>
              <a:rPr lang="en-GB" dirty="0" smtClean="0"/>
              <a:t>. Then b = c.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79512" y="1844824"/>
            <a:ext cx="2520280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err="1" smtClean="0"/>
              <a:t>EdExcel</a:t>
            </a:r>
            <a:r>
              <a:rPr lang="en-GB" dirty="0" smtClean="0"/>
              <a:t> exam questions: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644009" y="2348880"/>
            <a:ext cx="4499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Solve log </a:t>
            </a:r>
            <a:r>
              <a:rPr lang="en-US" sz="2400" baseline="-25000" dirty="0"/>
              <a:t>2</a:t>
            </a:r>
            <a:r>
              <a:rPr lang="en-US" sz="2400" dirty="0"/>
              <a:t> (</a:t>
            </a:r>
            <a:r>
              <a:rPr lang="en-US" sz="2400" i="1" dirty="0"/>
              <a:t>x</a:t>
            </a:r>
            <a:r>
              <a:rPr lang="en-US" sz="2400" dirty="0"/>
              <a:t> + 1) – log </a:t>
            </a:r>
            <a:r>
              <a:rPr lang="en-US" sz="2400" baseline="-25000" dirty="0"/>
              <a:t>2 </a:t>
            </a:r>
            <a:r>
              <a:rPr lang="en-US" sz="2400" i="1" dirty="0"/>
              <a:t>x</a:t>
            </a:r>
            <a:r>
              <a:rPr lang="en-US" sz="2400" dirty="0"/>
              <a:t> = log </a:t>
            </a:r>
            <a:r>
              <a:rPr lang="en-US" sz="2400" baseline="-25000" dirty="0"/>
              <a:t>2</a:t>
            </a:r>
            <a:r>
              <a:rPr lang="en-US" sz="2400" dirty="0"/>
              <a:t> 7</a:t>
            </a:r>
            <a:endParaRPr lang="en-GB" sz="2400" dirty="0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pSp>
        <p:nvGrpSpPr>
          <p:cNvPr id="18" name="Group 17"/>
          <p:cNvGrpSpPr/>
          <p:nvPr/>
        </p:nvGrpSpPr>
        <p:grpSpPr>
          <a:xfrm>
            <a:off x="0" y="0"/>
            <a:ext cx="9143074" cy="599127"/>
            <a:chOff x="0" y="13335"/>
            <a:chExt cx="9144218" cy="599127"/>
          </a:xfrm>
        </p:grpSpPr>
        <p:sp>
          <p:nvSpPr>
            <p:cNvPr id="19" name="TextBox 32"/>
            <p:cNvSpPr txBox="1"/>
            <p:nvPr/>
          </p:nvSpPr>
          <p:spPr>
            <a:xfrm>
              <a:off x="0" y="13335"/>
              <a:ext cx="9144000" cy="59912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lIns="32400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3200" dirty="0" smtClean="0"/>
                <a:t>Exam Technique</a:t>
              </a:r>
              <a:endParaRPr lang="en-GB" sz="3200" dirty="0"/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218" y="601079"/>
              <a:ext cx="9144000" cy="0"/>
            </a:xfrm>
            <a:prstGeom prst="line">
              <a:avLst/>
            </a:prstGeom>
            <a:effectLst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cxnSp>
        <p:nvCxnSpPr>
          <p:cNvPr id="22" name="Straight Connector 21"/>
          <p:cNvCxnSpPr/>
          <p:nvPr/>
        </p:nvCxnSpPr>
        <p:spPr>
          <a:xfrm>
            <a:off x="4499992" y="1916832"/>
            <a:ext cx="0" cy="494116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043608" y="580526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/>
              <a:t>Answer: x = 1/2</a:t>
            </a:r>
            <a:endParaRPr lang="en-GB" sz="24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5652120" y="580526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/>
              <a:t>Answer: x = 1/6</a:t>
            </a:r>
            <a:endParaRPr lang="en-GB" sz="2400" b="1" dirty="0"/>
          </a:p>
        </p:txBody>
      </p:sp>
      <p:sp>
        <p:nvSpPr>
          <p:cNvPr id="26" name="Rectangle 25"/>
          <p:cNvSpPr/>
          <p:nvPr/>
        </p:nvSpPr>
        <p:spPr>
          <a:xfrm>
            <a:off x="2699793" y="5805264"/>
            <a:ext cx="792088" cy="53904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308304" y="5805264"/>
            <a:ext cx="792088" cy="53904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054128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763688" y="692696"/>
            <a:ext cx="56886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When solving, you can often either:</a:t>
            </a:r>
          </a:p>
          <a:p>
            <a:pPr marL="342900" indent="-342900">
              <a:buAutoNum type="alphaLcParenR"/>
            </a:pPr>
            <a:r>
              <a:rPr lang="en-GB" dirty="0" smtClean="0"/>
              <a:t>Get in the form </a:t>
            </a:r>
            <a:r>
              <a:rPr lang="en-GB" b="1" dirty="0" err="1" smtClean="0"/>
              <a:t>log</a:t>
            </a:r>
            <a:r>
              <a:rPr lang="en-GB" b="1" baseline="-25000" dirty="0" err="1" smtClean="0"/>
              <a:t>a</a:t>
            </a:r>
            <a:r>
              <a:rPr lang="en-GB" b="1" dirty="0" err="1" smtClean="0"/>
              <a:t>b</a:t>
            </a:r>
            <a:r>
              <a:rPr lang="en-GB" b="1" dirty="0" smtClean="0"/>
              <a:t> = c</a:t>
            </a:r>
            <a:r>
              <a:rPr lang="en-GB" dirty="0" smtClean="0"/>
              <a:t>. Then rearrange as a</a:t>
            </a:r>
            <a:r>
              <a:rPr lang="en-GB" baseline="30000" dirty="0" smtClean="0"/>
              <a:t>c</a:t>
            </a:r>
            <a:r>
              <a:rPr lang="en-GB" dirty="0" smtClean="0"/>
              <a:t> = b</a:t>
            </a:r>
          </a:p>
          <a:p>
            <a:pPr marL="342900" indent="-342900">
              <a:buAutoNum type="alphaLcParenR"/>
            </a:pPr>
            <a:r>
              <a:rPr lang="en-GB" dirty="0" smtClean="0"/>
              <a:t>Get in the form </a:t>
            </a:r>
            <a:r>
              <a:rPr lang="en-GB" b="1" dirty="0" err="1" smtClean="0"/>
              <a:t>log</a:t>
            </a:r>
            <a:r>
              <a:rPr lang="en-GB" b="1" baseline="-25000" dirty="0" err="1" smtClean="0"/>
              <a:t>a</a:t>
            </a:r>
            <a:r>
              <a:rPr lang="en-GB" b="1" dirty="0" err="1" smtClean="0"/>
              <a:t>b</a:t>
            </a:r>
            <a:r>
              <a:rPr lang="en-GB" b="1" dirty="0" smtClean="0"/>
              <a:t> = </a:t>
            </a:r>
            <a:r>
              <a:rPr lang="en-GB" b="1" dirty="0" err="1" smtClean="0"/>
              <a:t>log</a:t>
            </a:r>
            <a:r>
              <a:rPr lang="en-GB" b="1" baseline="-25000" dirty="0" err="1" smtClean="0"/>
              <a:t>a</a:t>
            </a:r>
            <a:r>
              <a:rPr lang="en-GB" b="1" dirty="0" err="1" smtClean="0"/>
              <a:t>c</a:t>
            </a:r>
            <a:r>
              <a:rPr lang="en-GB" dirty="0" smtClean="0"/>
              <a:t>. Then b = c.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79512" y="1844824"/>
            <a:ext cx="2520280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err="1" smtClean="0"/>
              <a:t>Edexcel</a:t>
            </a:r>
            <a:r>
              <a:rPr lang="en-GB" dirty="0" smtClean="0"/>
              <a:t> exam questions: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644009" y="2348880"/>
            <a:ext cx="4499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log</a:t>
            </a:r>
            <a:r>
              <a:rPr lang="en-GB" sz="2400" baseline="-25000" dirty="0" smtClean="0"/>
              <a:t>2 </a:t>
            </a:r>
            <a:r>
              <a:rPr lang="en-GB" sz="2400" dirty="0" smtClean="0"/>
              <a:t>(11 – 6</a:t>
            </a:r>
            <a:r>
              <a:rPr lang="en-GB" sz="2400" i="1" dirty="0" smtClean="0"/>
              <a:t>x</a:t>
            </a:r>
            <a:r>
              <a:rPr lang="en-GB" sz="2400" dirty="0" smtClean="0"/>
              <a:t>) = 2 log</a:t>
            </a:r>
            <a:r>
              <a:rPr lang="en-GB" sz="2400" baseline="-25000" dirty="0" smtClean="0"/>
              <a:t>2</a:t>
            </a:r>
            <a:r>
              <a:rPr lang="en-GB" sz="2400" dirty="0" smtClean="0"/>
              <a:t> (</a:t>
            </a:r>
            <a:r>
              <a:rPr lang="en-GB" sz="2400" i="1" dirty="0" smtClean="0"/>
              <a:t>x</a:t>
            </a:r>
            <a:r>
              <a:rPr lang="en-GB" sz="2400" dirty="0" smtClean="0"/>
              <a:t> – 1) + 3</a:t>
            </a:r>
            <a:endParaRPr lang="en-GB" sz="2400" dirty="0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pSp>
        <p:nvGrpSpPr>
          <p:cNvPr id="2" name="Group 17"/>
          <p:cNvGrpSpPr/>
          <p:nvPr/>
        </p:nvGrpSpPr>
        <p:grpSpPr>
          <a:xfrm>
            <a:off x="0" y="0"/>
            <a:ext cx="9143074" cy="599127"/>
            <a:chOff x="0" y="13335"/>
            <a:chExt cx="9144218" cy="599127"/>
          </a:xfrm>
        </p:grpSpPr>
        <p:sp>
          <p:nvSpPr>
            <p:cNvPr id="19" name="TextBox 32"/>
            <p:cNvSpPr txBox="1"/>
            <p:nvPr/>
          </p:nvSpPr>
          <p:spPr>
            <a:xfrm>
              <a:off x="0" y="13335"/>
              <a:ext cx="9144000" cy="59912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lIns="32400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3200" dirty="0" smtClean="0"/>
                <a:t>Exam Technique</a:t>
              </a:r>
              <a:endParaRPr lang="en-GB" sz="3200" dirty="0"/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218" y="601079"/>
              <a:ext cx="9144000" cy="0"/>
            </a:xfrm>
            <a:prstGeom prst="line">
              <a:avLst/>
            </a:prstGeom>
            <a:effectLst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cxnSp>
        <p:nvCxnSpPr>
          <p:cNvPr id="22" name="Straight Connector 21"/>
          <p:cNvCxnSpPr/>
          <p:nvPr/>
        </p:nvCxnSpPr>
        <p:spPr>
          <a:xfrm>
            <a:off x="4499992" y="1916832"/>
            <a:ext cx="0" cy="494116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899592" y="5805264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/>
              <a:t>Answer: x = 8 or 1/8</a:t>
            </a:r>
            <a:endParaRPr lang="en-GB" sz="24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5292080" y="5805264"/>
            <a:ext cx="3240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/>
              <a:t>Answer: x = -1/4 or 3/2</a:t>
            </a:r>
            <a:endParaRPr lang="en-GB" sz="2400" b="1" dirty="0"/>
          </a:p>
        </p:txBody>
      </p:sp>
      <p:sp>
        <p:nvSpPr>
          <p:cNvPr id="26" name="Rectangle 25"/>
          <p:cNvSpPr/>
          <p:nvPr/>
        </p:nvSpPr>
        <p:spPr>
          <a:xfrm>
            <a:off x="2555776" y="5733256"/>
            <a:ext cx="1080120" cy="53904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27" name="Rectangle 26"/>
          <p:cNvSpPr/>
          <p:nvPr/>
        </p:nvSpPr>
        <p:spPr>
          <a:xfrm>
            <a:off x="6948264" y="5733256"/>
            <a:ext cx="1584176" cy="53904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1043608" y="2420888"/>
          <a:ext cx="23241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Equation" r:id="rId4" imgW="1612900" imgH="444500" progId="Equation.3">
                  <p:embed/>
                </p:oleObj>
              </mc:Choice>
              <mc:Fallback>
                <p:oleObj name="Equation" r:id="rId4" imgW="1612900" imgH="4445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2420888"/>
                        <a:ext cx="2324100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5"/>
          <p:cNvSpPr/>
          <p:nvPr/>
        </p:nvSpPr>
        <p:spPr>
          <a:xfrm>
            <a:off x="251520" y="2492896"/>
            <a:ext cx="6825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Solve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4128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60648"/>
            <a:ext cx="9144000" cy="5847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360000" rtlCol="0">
            <a:spAutoFit/>
          </a:bodyPr>
          <a:lstStyle/>
          <a:p>
            <a:r>
              <a:rPr lang="en-GB" sz="3200" dirty="0" smtClean="0"/>
              <a:t>Functions and their inverses</a:t>
            </a:r>
            <a:endParaRPr lang="en-GB" sz="3200" baseline="-250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836712"/>
            <a:ext cx="9144000" cy="43088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lIns="360000" rtlCol="0">
            <a:spAutoFit/>
          </a:bodyPr>
          <a:lstStyle/>
          <a:p>
            <a:r>
              <a:rPr lang="en-GB" sz="2200" dirty="0" smtClean="0"/>
              <a:t>Some operators exist to provide the opposite of others.</a:t>
            </a:r>
            <a:endParaRPr lang="en-GB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827584" y="2060848"/>
            <a:ext cx="12961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 smtClean="0"/>
              <a:t>4</a:t>
            </a:r>
            <a:endParaRPr lang="en-GB" sz="4400" dirty="0"/>
          </a:p>
        </p:txBody>
      </p:sp>
      <p:sp>
        <p:nvSpPr>
          <p:cNvPr id="7" name="Rectangle 6"/>
          <p:cNvSpPr/>
          <p:nvPr/>
        </p:nvSpPr>
        <p:spPr>
          <a:xfrm>
            <a:off x="2483768" y="2132856"/>
            <a:ext cx="144016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/>
              <a:t>x </a:t>
            </a:r>
            <a:r>
              <a:rPr lang="en-GB" sz="3200" dirty="0">
                <a:latin typeface="Calibri"/>
              </a:rPr>
              <a:t>×</a:t>
            </a:r>
            <a:r>
              <a:rPr lang="en-GB" sz="3200" dirty="0" smtClean="0"/>
              <a:t> 3</a:t>
            </a:r>
            <a:endParaRPr lang="en-GB" sz="3200" dirty="0"/>
          </a:p>
        </p:txBody>
      </p:sp>
      <p:sp>
        <p:nvSpPr>
          <p:cNvPr id="8" name="Rectangle 7"/>
          <p:cNvSpPr/>
          <p:nvPr/>
        </p:nvSpPr>
        <p:spPr>
          <a:xfrm>
            <a:off x="5148064" y="2132856"/>
            <a:ext cx="144016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/>
              <a:t>x </a:t>
            </a:r>
            <a:r>
              <a:rPr lang="en-GB" sz="3200" dirty="0" smtClean="0">
                <a:latin typeface="Calibri"/>
                <a:sym typeface="Symbol"/>
              </a:rPr>
              <a:t></a:t>
            </a:r>
            <a:r>
              <a:rPr lang="en-GB" sz="3200" dirty="0" smtClean="0"/>
              <a:t> 3</a:t>
            </a:r>
            <a:endParaRPr lang="en-GB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7452320" y="2060848"/>
            <a:ext cx="12961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 smtClean="0"/>
              <a:t>4</a:t>
            </a:r>
            <a:endParaRPr lang="en-GB" sz="4400" dirty="0"/>
          </a:p>
        </p:txBody>
      </p:sp>
      <p:cxnSp>
        <p:nvCxnSpPr>
          <p:cNvPr id="11" name="Straight Arrow Connector 10"/>
          <p:cNvCxnSpPr>
            <a:endCxn id="7" idx="1"/>
          </p:cNvCxnSpPr>
          <p:nvPr/>
        </p:nvCxnSpPr>
        <p:spPr>
          <a:xfrm>
            <a:off x="1835696" y="2420888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7" idx="3"/>
            <a:endCxn id="8" idx="1"/>
          </p:cNvCxnSpPr>
          <p:nvPr/>
        </p:nvCxnSpPr>
        <p:spPr>
          <a:xfrm>
            <a:off x="3923928" y="2420888"/>
            <a:ext cx="122413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8" idx="3"/>
          </p:cNvCxnSpPr>
          <p:nvPr/>
        </p:nvCxnSpPr>
        <p:spPr>
          <a:xfrm>
            <a:off x="6588224" y="2420888"/>
            <a:ext cx="108012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483768" y="1556792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Function</a:t>
            </a:r>
            <a:endParaRPr lang="en-GB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5220072" y="1556792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Inverse</a:t>
            </a:r>
            <a:endParaRPr lang="en-GB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827584" y="2924944"/>
            <a:ext cx="12961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 smtClean="0"/>
              <a:t>4</a:t>
            </a:r>
            <a:endParaRPr lang="en-GB" sz="4400" dirty="0"/>
          </a:p>
        </p:txBody>
      </p:sp>
      <p:sp>
        <p:nvSpPr>
          <p:cNvPr id="21" name="Rectangle 20"/>
          <p:cNvSpPr/>
          <p:nvPr/>
        </p:nvSpPr>
        <p:spPr>
          <a:xfrm>
            <a:off x="2483768" y="2996952"/>
            <a:ext cx="144016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/>
              <a:t>x </a:t>
            </a:r>
            <a:r>
              <a:rPr lang="en-GB" sz="3200" dirty="0" smtClean="0">
                <a:latin typeface="Calibri"/>
              </a:rPr>
              <a:t>+</a:t>
            </a:r>
            <a:r>
              <a:rPr lang="en-GB" sz="3200" dirty="0" smtClean="0"/>
              <a:t> 3</a:t>
            </a:r>
            <a:endParaRPr lang="en-GB" sz="3200" dirty="0"/>
          </a:p>
        </p:txBody>
      </p:sp>
      <p:sp>
        <p:nvSpPr>
          <p:cNvPr id="22" name="Rectangle 21"/>
          <p:cNvSpPr/>
          <p:nvPr/>
        </p:nvSpPr>
        <p:spPr>
          <a:xfrm>
            <a:off x="5148064" y="2996952"/>
            <a:ext cx="144016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/>
              <a:t>x </a:t>
            </a:r>
            <a:r>
              <a:rPr lang="en-GB" sz="3200" dirty="0">
                <a:latin typeface="Calibri"/>
                <a:sym typeface="Symbol"/>
              </a:rPr>
              <a:t>-</a:t>
            </a:r>
            <a:r>
              <a:rPr lang="en-GB" sz="3200" dirty="0" smtClean="0"/>
              <a:t> 3</a:t>
            </a:r>
            <a:endParaRPr lang="en-GB" sz="3200" dirty="0"/>
          </a:p>
        </p:txBody>
      </p:sp>
      <p:sp>
        <p:nvSpPr>
          <p:cNvPr id="23" name="TextBox 22"/>
          <p:cNvSpPr txBox="1"/>
          <p:nvPr/>
        </p:nvSpPr>
        <p:spPr>
          <a:xfrm>
            <a:off x="7452320" y="2924944"/>
            <a:ext cx="12961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 smtClean="0"/>
              <a:t>4</a:t>
            </a:r>
            <a:endParaRPr lang="en-GB" sz="4400" dirty="0"/>
          </a:p>
        </p:txBody>
      </p:sp>
      <p:cxnSp>
        <p:nvCxnSpPr>
          <p:cNvPr id="24" name="Straight Arrow Connector 23"/>
          <p:cNvCxnSpPr>
            <a:endCxn id="21" idx="1"/>
          </p:cNvCxnSpPr>
          <p:nvPr/>
        </p:nvCxnSpPr>
        <p:spPr>
          <a:xfrm>
            <a:off x="1835696" y="3284984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21" idx="3"/>
            <a:endCxn id="22" idx="1"/>
          </p:cNvCxnSpPr>
          <p:nvPr/>
        </p:nvCxnSpPr>
        <p:spPr>
          <a:xfrm>
            <a:off x="3923928" y="3284984"/>
            <a:ext cx="122413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22" idx="3"/>
          </p:cNvCxnSpPr>
          <p:nvPr/>
        </p:nvCxnSpPr>
        <p:spPr>
          <a:xfrm>
            <a:off x="6588224" y="3284984"/>
            <a:ext cx="108012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827584" y="3861048"/>
            <a:ext cx="12961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 smtClean="0"/>
              <a:t>4</a:t>
            </a:r>
            <a:endParaRPr lang="en-GB" sz="4400" dirty="0"/>
          </a:p>
        </p:txBody>
      </p:sp>
      <p:sp>
        <p:nvSpPr>
          <p:cNvPr id="28" name="Rectangle 27"/>
          <p:cNvSpPr/>
          <p:nvPr/>
        </p:nvSpPr>
        <p:spPr>
          <a:xfrm>
            <a:off x="2483768" y="3933056"/>
            <a:ext cx="144016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/>
              <a:t>x</a:t>
            </a:r>
            <a:r>
              <a:rPr lang="en-GB" sz="3200" baseline="30000" dirty="0" smtClean="0"/>
              <a:t>2</a:t>
            </a:r>
            <a:endParaRPr lang="en-GB" sz="3200" baseline="30000" dirty="0"/>
          </a:p>
        </p:txBody>
      </p:sp>
      <p:sp>
        <p:nvSpPr>
          <p:cNvPr id="29" name="Rectangle 28"/>
          <p:cNvSpPr/>
          <p:nvPr/>
        </p:nvSpPr>
        <p:spPr>
          <a:xfrm>
            <a:off x="5148064" y="3933056"/>
            <a:ext cx="144016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/>
              <a:t>√x</a:t>
            </a:r>
            <a:endParaRPr lang="en-GB" sz="3200" dirty="0"/>
          </a:p>
        </p:txBody>
      </p:sp>
      <p:sp>
        <p:nvSpPr>
          <p:cNvPr id="30" name="TextBox 29"/>
          <p:cNvSpPr txBox="1"/>
          <p:nvPr/>
        </p:nvSpPr>
        <p:spPr>
          <a:xfrm>
            <a:off x="7452320" y="3861048"/>
            <a:ext cx="12961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 smtClean="0"/>
              <a:t>4</a:t>
            </a:r>
            <a:endParaRPr lang="en-GB" sz="4400" dirty="0"/>
          </a:p>
        </p:txBody>
      </p:sp>
      <p:cxnSp>
        <p:nvCxnSpPr>
          <p:cNvPr id="31" name="Straight Arrow Connector 30"/>
          <p:cNvCxnSpPr>
            <a:endCxn id="28" idx="1"/>
          </p:cNvCxnSpPr>
          <p:nvPr/>
        </p:nvCxnSpPr>
        <p:spPr>
          <a:xfrm>
            <a:off x="1835696" y="4221088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28" idx="3"/>
            <a:endCxn id="29" idx="1"/>
          </p:cNvCxnSpPr>
          <p:nvPr/>
        </p:nvCxnSpPr>
        <p:spPr>
          <a:xfrm>
            <a:off x="3923928" y="4221088"/>
            <a:ext cx="122413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29" idx="3"/>
          </p:cNvCxnSpPr>
          <p:nvPr/>
        </p:nvCxnSpPr>
        <p:spPr>
          <a:xfrm>
            <a:off x="6588224" y="4221088"/>
            <a:ext cx="108012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827584" y="4725144"/>
            <a:ext cx="12961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 smtClean="0"/>
              <a:t>4</a:t>
            </a:r>
            <a:endParaRPr lang="en-GB" sz="4400" dirty="0"/>
          </a:p>
        </p:txBody>
      </p:sp>
      <p:sp>
        <p:nvSpPr>
          <p:cNvPr id="35" name="Rectangle 34"/>
          <p:cNvSpPr/>
          <p:nvPr/>
        </p:nvSpPr>
        <p:spPr>
          <a:xfrm>
            <a:off x="2483768" y="4797152"/>
            <a:ext cx="144016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/>
              <a:t>x</a:t>
            </a:r>
            <a:r>
              <a:rPr lang="en-GB" sz="3200" baseline="30000" dirty="0" smtClean="0"/>
              <a:t>5</a:t>
            </a:r>
            <a:endParaRPr lang="en-GB" sz="3200" baseline="30000" dirty="0"/>
          </a:p>
        </p:txBody>
      </p:sp>
      <p:sp>
        <p:nvSpPr>
          <p:cNvPr id="36" name="Rectangle 35"/>
          <p:cNvSpPr/>
          <p:nvPr/>
        </p:nvSpPr>
        <p:spPr>
          <a:xfrm>
            <a:off x="5148064" y="4797152"/>
            <a:ext cx="144016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aseline="30000" dirty="0" smtClean="0"/>
              <a:t>5</a:t>
            </a:r>
            <a:r>
              <a:rPr lang="en-GB" sz="3200" dirty="0" smtClean="0"/>
              <a:t>√x</a:t>
            </a:r>
            <a:endParaRPr lang="en-GB" sz="3200" dirty="0"/>
          </a:p>
        </p:txBody>
      </p:sp>
      <p:sp>
        <p:nvSpPr>
          <p:cNvPr id="37" name="TextBox 36"/>
          <p:cNvSpPr txBox="1"/>
          <p:nvPr/>
        </p:nvSpPr>
        <p:spPr>
          <a:xfrm>
            <a:off x="7452320" y="4725144"/>
            <a:ext cx="12961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 smtClean="0"/>
              <a:t>4</a:t>
            </a:r>
            <a:endParaRPr lang="en-GB" sz="4400" dirty="0"/>
          </a:p>
        </p:txBody>
      </p:sp>
      <p:cxnSp>
        <p:nvCxnSpPr>
          <p:cNvPr id="38" name="Straight Arrow Connector 37"/>
          <p:cNvCxnSpPr>
            <a:endCxn id="35" idx="1"/>
          </p:cNvCxnSpPr>
          <p:nvPr/>
        </p:nvCxnSpPr>
        <p:spPr>
          <a:xfrm>
            <a:off x="1835696" y="5085184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35" idx="3"/>
            <a:endCxn id="36" idx="1"/>
          </p:cNvCxnSpPr>
          <p:nvPr/>
        </p:nvCxnSpPr>
        <p:spPr>
          <a:xfrm>
            <a:off x="3923928" y="5085184"/>
            <a:ext cx="122413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36" idx="3"/>
          </p:cNvCxnSpPr>
          <p:nvPr/>
        </p:nvCxnSpPr>
        <p:spPr>
          <a:xfrm>
            <a:off x="6588224" y="5085184"/>
            <a:ext cx="108012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4283968" y="1916832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12</a:t>
            </a:r>
            <a:endParaRPr lang="en-GB" sz="2800" dirty="0"/>
          </a:p>
        </p:txBody>
      </p:sp>
      <p:sp>
        <p:nvSpPr>
          <p:cNvPr id="42" name="TextBox 41"/>
          <p:cNvSpPr txBox="1"/>
          <p:nvPr/>
        </p:nvSpPr>
        <p:spPr>
          <a:xfrm>
            <a:off x="4283968" y="2780928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7</a:t>
            </a:r>
            <a:endParaRPr lang="en-GB" sz="2800" dirty="0"/>
          </a:p>
        </p:txBody>
      </p:sp>
      <p:sp>
        <p:nvSpPr>
          <p:cNvPr id="43" name="TextBox 42"/>
          <p:cNvSpPr txBox="1"/>
          <p:nvPr/>
        </p:nvSpPr>
        <p:spPr>
          <a:xfrm>
            <a:off x="4211960" y="3645024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16</a:t>
            </a:r>
            <a:endParaRPr lang="en-GB" sz="2800" dirty="0"/>
          </a:p>
        </p:txBody>
      </p:sp>
      <p:sp>
        <p:nvSpPr>
          <p:cNvPr id="44" name="TextBox 43"/>
          <p:cNvSpPr txBox="1"/>
          <p:nvPr/>
        </p:nvSpPr>
        <p:spPr>
          <a:xfrm>
            <a:off x="3995936" y="4581128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1024</a:t>
            </a:r>
            <a:endParaRPr lang="en-GB" sz="2800" dirty="0"/>
          </a:p>
        </p:txBody>
      </p:sp>
      <p:sp>
        <p:nvSpPr>
          <p:cNvPr id="53" name="Rectangle 52"/>
          <p:cNvSpPr/>
          <p:nvPr/>
        </p:nvSpPr>
        <p:spPr>
          <a:xfrm>
            <a:off x="5148064" y="2132856"/>
            <a:ext cx="1440160" cy="5760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54" name="Rectangle 53"/>
          <p:cNvSpPr/>
          <p:nvPr/>
        </p:nvSpPr>
        <p:spPr>
          <a:xfrm>
            <a:off x="5148064" y="2996952"/>
            <a:ext cx="1440160" cy="5760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55" name="Rectangle 54"/>
          <p:cNvSpPr/>
          <p:nvPr/>
        </p:nvSpPr>
        <p:spPr>
          <a:xfrm>
            <a:off x="5148064" y="3933056"/>
            <a:ext cx="1440160" cy="5760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56" name="Rectangle 55"/>
          <p:cNvSpPr/>
          <p:nvPr/>
        </p:nvSpPr>
        <p:spPr>
          <a:xfrm>
            <a:off x="5148064" y="4797152"/>
            <a:ext cx="1440160" cy="5760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</p:childTnLst>
        </p:cTn>
      </p:par>
    </p:tnLst>
    <p:bldLst>
      <p:bldP spid="53" grpId="0" animBg="1"/>
      <p:bldP spid="54" grpId="0" animBg="1"/>
      <p:bldP spid="55" grpId="0" animBg="1"/>
      <p:bldP spid="5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60648"/>
            <a:ext cx="9144000" cy="5847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360000" rtlCol="0">
            <a:spAutoFit/>
          </a:bodyPr>
          <a:lstStyle/>
          <a:p>
            <a:r>
              <a:rPr lang="en-GB" sz="3200" dirty="0" smtClean="0"/>
              <a:t>Functions and their inverses</a:t>
            </a:r>
            <a:endParaRPr lang="en-GB" sz="3200" baseline="-250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836712"/>
            <a:ext cx="9144000" cy="43088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lIns="360000" rtlCol="0">
            <a:spAutoFit/>
          </a:bodyPr>
          <a:lstStyle/>
          <a:p>
            <a:r>
              <a:rPr lang="en-GB" sz="2200" dirty="0" smtClean="0"/>
              <a:t>Some operators exist to provide the opposite of others.</a:t>
            </a:r>
            <a:endParaRPr lang="en-GB" sz="2200" dirty="0"/>
          </a:p>
        </p:txBody>
      </p:sp>
      <p:sp>
        <p:nvSpPr>
          <p:cNvPr id="18" name="TextBox 17"/>
          <p:cNvSpPr txBox="1"/>
          <p:nvPr/>
        </p:nvSpPr>
        <p:spPr>
          <a:xfrm>
            <a:off x="2483768" y="1556792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Function</a:t>
            </a:r>
            <a:endParaRPr lang="en-GB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5220072" y="1556792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Inverse</a:t>
            </a:r>
            <a:endParaRPr lang="en-GB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755576" y="2204864"/>
            <a:ext cx="12961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 smtClean="0"/>
              <a:t>4</a:t>
            </a:r>
            <a:endParaRPr lang="en-GB" sz="4400" dirty="0"/>
          </a:p>
        </p:txBody>
      </p:sp>
      <p:sp>
        <p:nvSpPr>
          <p:cNvPr id="46" name="Rectangle 45"/>
          <p:cNvSpPr/>
          <p:nvPr/>
        </p:nvSpPr>
        <p:spPr>
          <a:xfrm>
            <a:off x="2483768" y="2276872"/>
            <a:ext cx="144016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/>
              <a:t>3</a:t>
            </a:r>
            <a:r>
              <a:rPr lang="en-GB" sz="3200" baseline="30000" dirty="0" smtClean="0"/>
              <a:t>x</a:t>
            </a:r>
            <a:endParaRPr lang="en-GB" sz="3200" baseline="30000" dirty="0"/>
          </a:p>
        </p:txBody>
      </p:sp>
      <p:sp>
        <p:nvSpPr>
          <p:cNvPr id="47" name="Rectangle 46"/>
          <p:cNvSpPr/>
          <p:nvPr/>
        </p:nvSpPr>
        <p:spPr>
          <a:xfrm>
            <a:off x="5148064" y="2276872"/>
            <a:ext cx="144016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/>
              <a:t>log</a:t>
            </a:r>
            <a:r>
              <a:rPr lang="en-GB" sz="3200" baseline="-25000" dirty="0" smtClean="0"/>
              <a:t>3 </a:t>
            </a:r>
            <a:r>
              <a:rPr lang="en-GB" sz="3200" dirty="0" smtClean="0"/>
              <a:t>x</a:t>
            </a:r>
            <a:endParaRPr lang="en-GB" sz="3200" dirty="0"/>
          </a:p>
        </p:txBody>
      </p:sp>
      <p:sp>
        <p:nvSpPr>
          <p:cNvPr id="48" name="TextBox 47"/>
          <p:cNvSpPr txBox="1"/>
          <p:nvPr/>
        </p:nvSpPr>
        <p:spPr>
          <a:xfrm>
            <a:off x="7452320" y="2204864"/>
            <a:ext cx="12961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 smtClean="0"/>
              <a:t>4</a:t>
            </a:r>
            <a:endParaRPr lang="en-GB" sz="4400" dirty="0"/>
          </a:p>
        </p:txBody>
      </p:sp>
      <p:cxnSp>
        <p:nvCxnSpPr>
          <p:cNvPr id="49" name="Straight Arrow Connector 48"/>
          <p:cNvCxnSpPr>
            <a:endCxn id="46" idx="1"/>
          </p:cNvCxnSpPr>
          <p:nvPr/>
        </p:nvCxnSpPr>
        <p:spPr>
          <a:xfrm>
            <a:off x="1835696" y="2564904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46" idx="3"/>
            <a:endCxn id="47" idx="1"/>
          </p:cNvCxnSpPr>
          <p:nvPr/>
        </p:nvCxnSpPr>
        <p:spPr>
          <a:xfrm>
            <a:off x="3923928" y="2564904"/>
            <a:ext cx="122413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47" idx="3"/>
          </p:cNvCxnSpPr>
          <p:nvPr/>
        </p:nvCxnSpPr>
        <p:spPr>
          <a:xfrm>
            <a:off x="6588224" y="2564904"/>
            <a:ext cx="108012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4211960" y="2060848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81</a:t>
            </a:r>
            <a:endParaRPr lang="en-GB" sz="2800" dirty="0"/>
          </a:p>
        </p:txBody>
      </p:sp>
      <p:sp>
        <p:nvSpPr>
          <p:cNvPr id="57" name="Rectangle 56"/>
          <p:cNvSpPr/>
          <p:nvPr/>
        </p:nvSpPr>
        <p:spPr>
          <a:xfrm>
            <a:off x="5148064" y="2276872"/>
            <a:ext cx="1440160" cy="5760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611560" y="3429000"/>
            <a:ext cx="7920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How therefore would describe the effect of log</a:t>
            </a:r>
            <a:r>
              <a:rPr lang="en-GB" sz="2400" baseline="-25000" dirty="0" smtClean="0"/>
              <a:t>3 </a:t>
            </a:r>
            <a:r>
              <a:rPr lang="en-GB" sz="2400" dirty="0" smtClean="0"/>
              <a:t>x in words?</a:t>
            </a:r>
            <a:endParaRPr lang="en-GB" sz="2400" dirty="0"/>
          </a:p>
        </p:txBody>
      </p:sp>
      <p:sp>
        <p:nvSpPr>
          <p:cNvPr id="59" name="TextBox 58"/>
          <p:cNvSpPr txBox="1"/>
          <p:nvPr/>
        </p:nvSpPr>
        <p:spPr>
          <a:xfrm>
            <a:off x="1979712" y="4149080"/>
            <a:ext cx="16561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 smtClean="0"/>
              <a:t>log</a:t>
            </a:r>
            <a:r>
              <a:rPr lang="en-GB" sz="4800" baseline="-25000" dirty="0" smtClean="0"/>
              <a:t>3 </a:t>
            </a:r>
            <a:r>
              <a:rPr lang="en-GB" sz="4800" dirty="0" smtClean="0"/>
              <a:t>x</a:t>
            </a:r>
            <a:endParaRPr lang="en-GB" sz="4800" dirty="0"/>
          </a:p>
        </p:txBody>
      </p:sp>
      <p:sp>
        <p:nvSpPr>
          <p:cNvPr id="60" name="TextBox 59"/>
          <p:cNvSpPr txBox="1"/>
          <p:nvPr/>
        </p:nvSpPr>
        <p:spPr>
          <a:xfrm>
            <a:off x="4355976" y="4149080"/>
            <a:ext cx="4464496" cy="190821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It finds the power that, when 3 is raised to it, gives you x.</a:t>
            </a:r>
          </a:p>
          <a:p>
            <a:endParaRPr lang="en-GB" dirty="0"/>
          </a:p>
          <a:p>
            <a:r>
              <a:rPr lang="en-GB" sz="2800" dirty="0" smtClean="0"/>
              <a:t>i.e. If y = log</a:t>
            </a:r>
            <a:r>
              <a:rPr lang="en-GB" sz="2800" baseline="-25000" dirty="0" smtClean="0"/>
              <a:t>3</a:t>
            </a:r>
            <a:r>
              <a:rPr lang="en-GB" sz="2800" dirty="0" smtClean="0"/>
              <a:t> x, then 3</a:t>
            </a:r>
            <a:r>
              <a:rPr lang="en-GB" sz="2800" baseline="30000" dirty="0" smtClean="0"/>
              <a:t>y</a:t>
            </a:r>
            <a:r>
              <a:rPr lang="en-GB" sz="2800" dirty="0" smtClean="0"/>
              <a:t> = x</a:t>
            </a:r>
          </a:p>
          <a:p>
            <a:endParaRPr lang="en-GB" dirty="0"/>
          </a:p>
          <a:p>
            <a:r>
              <a:rPr lang="en-GB" b="1" dirty="0" smtClean="0"/>
              <a:t>It is the opposite/inverse of exponentiation. </a:t>
            </a:r>
            <a:endParaRPr lang="en-GB" b="1" dirty="0"/>
          </a:p>
        </p:txBody>
      </p:sp>
      <p:cxnSp>
        <p:nvCxnSpPr>
          <p:cNvPr id="62" name="Straight Connector 61"/>
          <p:cNvCxnSpPr/>
          <p:nvPr/>
        </p:nvCxnSpPr>
        <p:spPr>
          <a:xfrm>
            <a:off x="0" y="3140968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683568" y="5157192"/>
            <a:ext cx="3384376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We describe this as the “logarithm of x base 3” or “log of x base 3” or “taking the log of x base 3”.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</p:childTnLst>
        </p:cTn>
      </p:par>
    </p:tnLst>
    <p:bldLst>
      <p:bldP spid="57" grpId="0" animBg="1"/>
      <p:bldP spid="58" grpId="0"/>
      <p:bldP spid="59" grpId="0"/>
      <p:bldP spid="60" grpId="0" animBg="1"/>
      <p:bldP spid="6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Box 58"/>
          <p:cNvSpPr txBox="1"/>
          <p:nvPr/>
        </p:nvSpPr>
        <p:spPr>
          <a:xfrm>
            <a:off x="683568" y="1844824"/>
            <a:ext cx="32403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 smtClean="0"/>
              <a:t>log</a:t>
            </a:r>
            <a:r>
              <a:rPr lang="en-GB" sz="4800" baseline="-25000" dirty="0"/>
              <a:t>2</a:t>
            </a:r>
            <a:r>
              <a:rPr lang="en-GB" sz="4800" baseline="-25000" dirty="0" smtClean="0"/>
              <a:t> </a:t>
            </a:r>
            <a:r>
              <a:rPr lang="en-GB" sz="4800" dirty="0" smtClean="0"/>
              <a:t>8    = 3</a:t>
            </a:r>
            <a:endParaRPr lang="en-GB" sz="48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260648"/>
            <a:ext cx="9144000" cy="5847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360000" rtlCol="0">
            <a:spAutoFit/>
          </a:bodyPr>
          <a:lstStyle/>
          <a:p>
            <a:r>
              <a:rPr lang="en-GB" sz="3200" dirty="0" smtClean="0"/>
              <a:t>Computing logs</a:t>
            </a:r>
            <a:endParaRPr lang="en-GB" sz="3200" baseline="-250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836712"/>
            <a:ext cx="9144000" cy="43088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lIns="360000" rtlCol="0">
            <a:spAutoFit/>
          </a:bodyPr>
          <a:lstStyle/>
          <a:p>
            <a:r>
              <a:rPr lang="en-GB" sz="2200" dirty="0" smtClean="0"/>
              <a:t>Remember that logarithms find the missing power.</a:t>
            </a:r>
            <a:endParaRPr lang="en-GB" sz="2200" dirty="0"/>
          </a:p>
        </p:txBody>
      </p:sp>
      <p:sp>
        <p:nvSpPr>
          <p:cNvPr id="57" name="Rectangle 56"/>
          <p:cNvSpPr/>
          <p:nvPr/>
        </p:nvSpPr>
        <p:spPr>
          <a:xfrm>
            <a:off x="3059832" y="1916832"/>
            <a:ext cx="648072" cy="5760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427984" y="1484784"/>
            <a:ext cx="4536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B</a:t>
            </a:r>
            <a:r>
              <a:rPr lang="en-GB" b="1" dirty="0" smtClean="0"/>
              <a:t>ro Tip #1: </a:t>
            </a:r>
            <a:r>
              <a:rPr lang="en-GB" dirty="0" smtClean="0"/>
              <a:t>Imagine what power would slot in the middle of the two.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4860032" y="2564904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/>
              <a:t>log</a:t>
            </a:r>
            <a:r>
              <a:rPr lang="en-GB" sz="3600" baseline="-25000" dirty="0"/>
              <a:t>2</a:t>
            </a:r>
            <a:r>
              <a:rPr lang="en-GB" sz="3600" baseline="-25000" dirty="0" smtClean="0"/>
              <a:t>    </a:t>
            </a:r>
            <a:r>
              <a:rPr lang="en-GB" sz="3600" dirty="0" smtClean="0"/>
              <a:t>8  = 3</a:t>
            </a:r>
            <a:endParaRPr lang="en-GB" sz="3600" dirty="0"/>
          </a:p>
        </p:txBody>
      </p:sp>
      <p:sp>
        <p:nvSpPr>
          <p:cNvPr id="23" name="TextBox 22"/>
          <p:cNvSpPr txBox="1"/>
          <p:nvPr/>
        </p:nvSpPr>
        <p:spPr>
          <a:xfrm>
            <a:off x="6660232" y="263691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3=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7236296" y="2492896"/>
            <a:ext cx="1691680" cy="64633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Click to start bromanimation</a:t>
            </a:r>
            <a:endParaRPr lang="en-GB" dirty="0"/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4139952" y="1556792"/>
            <a:ext cx="0" cy="496855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83568" y="2852936"/>
            <a:ext cx="32403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 smtClean="0"/>
              <a:t>log</a:t>
            </a:r>
            <a:r>
              <a:rPr lang="en-GB" sz="4800" baseline="-25000" dirty="0" smtClean="0"/>
              <a:t>3 </a:t>
            </a:r>
            <a:r>
              <a:rPr lang="en-GB" sz="4800" dirty="0" smtClean="0"/>
              <a:t>9    = 2</a:t>
            </a:r>
            <a:endParaRPr lang="en-GB" sz="4800" dirty="0"/>
          </a:p>
        </p:txBody>
      </p:sp>
      <p:sp>
        <p:nvSpPr>
          <p:cNvPr id="29" name="Rectangle 28"/>
          <p:cNvSpPr/>
          <p:nvPr/>
        </p:nvSpPr>
        <p:spPr>
          <a:xfrm>
            <a:off x="3059832" y="2924944"/>
            <a:ext cx="648072" cy="5760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51520" y="3861048"/>
            <a:ext cx="38164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 smtClean="0"/>
              <a:t>log</a:t>
            </a:r>
            <a:r>
              <a:rPr lang="en-GB" sz="4800" baseline="-25000" dirty="0" smtClean="0"/>
              <a:t>10 </a:t>
            </a:r>
            <a:r>
              <a:rPr lang="en-GB" sz="4800" dirty="0" smtClean="0"/>
              <a:t>100 = 2</a:t>
            </a:r>
            <a:endParaRPr lang="en-GB" sz="4800" dirty="0"/>
          </a:p>
        </p:txBody>
      </p:sp>
      <p:sp>
        <p:nvSpPr>
          <p:cNvPr id="31" name="Rectangle 30"/>
          <p:cNvSpPr/>
          <p:nvPr/>
        </p:nvSpPr>
        <p:spPr>
          <a:xfrm>
            <a:off x="3059832" y="4005064"/>
            <a:ext cx="648072" cy="5760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83568" y="4869160"/>
            <a:ext cx="32403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 smtClean="0"/>
              <a:t>log</a:t>
            </a:r>
            <a:r>
              <a:rPr lang="en-GB" sz="4800" baseline="-25000" dirty="0"/>
              <a:t>4</a:t>
            </a:r>
            <a:r>
              <a:rPr lang="en-GB" sz="4800" baseline="-25000" dirty="0" smtClean="0"/>
              <a:t> </a:t>
            </a:r>
            <a:r>
              <a:rPr lang="en-GB" sz="4800" dirty="0" smtClean="0"/>
              <a:t>1    = 0</a:t>
            </a:r>
            <a:endParaRPr lang="en-GB" sz="4800" dirty="0"/>
          </a:p>
        </p:txBody>
      </p:sp>
      <p:sp>
        <p:nvSpPr>
          <p:cNvPr id="33" name="Rectangle 32"/>
          <p:cNvSpPr/>
          <p:nvPr/>
        </p:nvSpPr>
        <p:spPr>
          <a:xfrm>
            <a:off x="3059832" y="5013176"/>
            <a:ext cx="648072" cy="5760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427984" y="4293096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B</a:t>
            </a:r>
            <a:r>
              <a:rPr lang="en-GB" b="1" dirty="0" smtClean="0"/>
              <a:t>ro Tip #2: </a:t>
            </a:r>
            <a:r>
              <a:rPr lang="en-GB" dirty="0" err="1" smtClean="0"/>
              <a:t>log</a:t>
            </a:r>
            <a:r>
              <a:rPr lang="en-GB" baseline="-25000" dirty="0" err="1" smtClean="0"/>
              <a:t>a</a:t>
            </a:r>
            <a:r>
              <a:rPr lang="en-GB" dirty="0" smtClean="0"/>
              <a:t> 1 = 0 (a &gt; 0)</a:t>
            </a:r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683568" y="5805264"/>
            <a:ext cx="32403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 smtClean="0"/>
              <a:t>log</a:t>
            </a:r>
            <a:r>
              <a:rPr lang="en-GB" sz="4800" baseline="-25000" dirty="0" smtClean="0"/>
              <a:t>3 </a:t>
            </a:r>
            <a:r>
              <a:rPr lang="en-GB" sz="4800" dirty="0" smtClean="0"/>
              <a:t>3    = 1</a:t>
            </a:r>
            <a:endParaRPr lang="en-GB" sz="4800" dirty="0"/>
          </a:p>
        </p:txBody>
      </p:sp>
      <p:sp>
        <p:nvSpPr>
          <p:cNvPr id="36" name="Rectangle 35"/>
          <p:cNvSpPr/>
          <p:nvPr/>
        </p:nvSpPr>
        <p:spPr>
          <a:xfrm>
            <a:off x="3059832" y="5896628"/>
            <a:ext cx="648072" cy="5760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427984" y="5085184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B</a:t>
            </a:r>
            <a:r>
              <a:rPr lang="en-GB" b="1" dirty="0" smtClean="0"/>
              <a:t>ro Tip #3: </a:t>
            </a:r>
            <a:r>
              <a:rPr lang="en-GB" dirty="0" err="1" smtClean="0"/>
              <a:t>log</a:t>
            </a:r>
            <a:r>
              <a:rPr lang="en-GB" baseline="-25000" dirty="0" err="1" smtClean="0"/>
              <a:t>a</a:t>
            </a:r>
            <a:r>
              <a:rPr lang="en-GB" dirty="0" smtClean="0"/>
              <a:t> a = 1 (a&gt;0)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0.00532 L -0.02361 -0.06019 L -0.10018 -0.06019 L -0.12066 0.01088 " pathEditMode="relative" rAng="0" ptsTypes="AAAA">
                                      <p:cBhvr>
                                        <p:cTn id="2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00" y="-3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  <p:bldLst>
      <p:bldP spid="57" grpId="0" animBg="1"/>
      <p:bldP spid="20" grpId="0"/>
      <p:bldP spid="21" grpId="1"/>
      <p:bldP spid="23" grpId="0"/>
      <p:bldP spid="23" grpId="1"/>
      <p:bldP spid="24" grpId="0" animBg="1"/>
      <p:bldP spid="29" grpId="0" animBg="1"/>
      <p:bldP spid="31" grpId="0" animBg="1"/>
      <p:bldP spid="33" grpId="0" animBg="1"/>
      <p:bldP spid="34" grpId="0"/>
      <p:bldP spid="36" grpId="0" animBg="1"/>
      <p:bldP spid="3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683568" y="1700808"/>
            <a:ext cx="3240360" cy="1200329"/>
            <a:chOff x="683568" y="1700808"/>
            <a:chExt cx="3240360" cy="1200329"/>
          </a:xfrm>
        </p:grpSpPr>
        <p:sp>
          <p:nvSpPr>
            <p:cNvPr id="59" name="TextBox 58"/>
            <p:cNvSpPr txBox="1"/>
            <p:nvPr/>
          </p:nvSpPr>
          <p:spPr>
            <a:xfrm>
              <a:off x="683568" y="1844824"/>
              <a:ext cx="324036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800" dirty="0" smtClean="0"/>
                <a:t>log</a:t>
              </a:r>
              <a:r>
                <a:rPr lang="en-GB" sz="4800" baseline="-25000" dirty="0" smtClean="0"/>
                <a:t>2</a:t>
              </a:r>
              <a:r>
                <a:rPr lang="en-GB" sz="4800" dirty="0" smtClean="0"/>
                <a:t>(   ) = -1</a:t>
              </a:r>
              <a:endParaRPr lang="en-GB" sz="48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763688" y="1700808"/>
              <a:ext cx="64807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3600" u="sng" dirty="0" smtClean="0"/>
                <a:t>1</a:t>
              </a:r>
            </a:p>
            <a:p>
              <a:pPr algn="ctr"/>
              <a:r>
                <a:rPr lang="en-GB" sz="3600" dirty="0"/>
                <a:t>2</a:t>
              </a: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0" y="260648"/>
            <a:ext cx="9144000" cy="5847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360000" rtlCol="0">
            <a:spAutoFit/>
          </a:bodyPr>
          <a:lstStyle/>
          <a:p>
            <a:r>
              <a:rPr lang="en-GB" sz="3200" dirty="0" smtClean="0"/>
              <a:t>Computing logs</a:t>
            </a:r>
            <a:endParaRPr lang="en-GB" sz="3200" baseline="-250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836712"/>
            <a:ext cx="9144000" cy="43088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lIns="360000" rtlCol="0">
            <a:spAutoFit/>
          </a:bodyPr>
          <a:lstStyle/>
          <a:p>
            <a:r>
              <a:rPr lang="en-GB" sz="2200" dirty="0" smtClean="0"/>
              <a:t>Remember that logarithms find the missing power.</a:t>
            </a:r>
            <a:endParaRPr lang="en-GB" sz="2200" dirty="0"/>
          </a:p>
        </p:txBody>
      </p:sp>
      <p:sp>
        <p:nvSpPr>
          <p:cNvPr id="57" name="Rectangle 56"/>
          <p:cNvSpPr/>
          <p:nvPr/>
        </p:nvSpPr>
        <p:spPr>
          <a:xfrm>
            <a:off x="3059832" y="1988840"/>
            <a:ext cx="648072" cy="5760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4499992" y="1556792"/>
            <a:ext cx="0" cy="496855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788024" y="1700808"/>
            <a:ext cx="41764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B</a:t>
            </a:r>
            <a:r>
              <a:rPr lang="en-GB" b="1" dirty="0" smtClean="0"/>
              <a:t>ro Tip #4: </a:t>
            </a:r>
            <a:r>
              <a:rPr lang="en-GB" dirty="0" smtClean="0"/>
              <a:t>When we take the log of any value between 0 and 1 (exclusive), we end up with a negative number.  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683568" y="3068960"/>
            <a:ext cx="32403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 smtClean="0"/>
              <a:t>log</a:t>
            </a:r>
            <a:r>
              <a:rPr lang="en-GB" sz="4800" baseline="-25000" dirty="0" smtClean="0"/>
              <a:t>2</a:t>
            </a:r>
            <a:r>
              <a:rPr lang="en-GB" sz="4800" dirty="0" smtClean="0"/>
              <a:t>(   ) = -3</a:t>
            </a:r>
            <a:endParaRPr lang="en-GB" sz="4800" dirty="0"/>
          </a:p>
        </p:txBody>
      </p:sp>
      <p:sp>
        <p:nvSpPr>
          <p:cNvPr id="35" name="TextBox 34"/>
          <p:cNvSpPr txBox="1"/>
          <p:nvPr/>
        </p:nvSpPr>
        <p:spPr>
          <a:xfrm>
            <a:off x="1763688" y="2924944"/>
            <a:ext cx="648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u="sng" dirty="0" smtClean="0"/>
              <a:t>1</a:t>
            </a:r>
          </a:p>
          <a:p>
            <a:pPr algn="ctr"/>
            <a:r>
              <a:rPr lang="en-GB" sz="3600" dirty="0"/>
              <a:t>8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683568" y="4221088"/>
            <a:ext cx="3240360" cy="1200329"/>
            <a:chOff x="683568" y="1700808"/>
            <a:chExt cx="3240360" cy="1200329"/>
          </a:xfrm>
        </p:grpSpPr>
        <p:sp>
          <p:nvSpPr>
            <p:cNvPr id="37" name="TextBox 36"/>
            <p:cNvSpPr txBox="1"/>
            <p:nvPr/>
          </p:nvSpPr>
          <p:spPr>
            <a:xfrm>
              <a:off x="683568" y="1844824"/>
              <a:ext cx="324036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800" dirty="0" smtClean="0"/>
                <a:t>log</a:t>
              </a:r>
              <a:r>
                <a:rPr lang="en-GB" sz="4800" baseline="-25000" dirty="0" smtClean="0"/>
                <a:t>3</a:t>
              </a:r>
              <a:r>
                <a:rPr lang="en-GB" sz="4800" dirty="0" smtClean="0"/>
                <a:t>(    ) = -4</a:t>
              </a:r>
              <a:endParaRPr lang="en-GB" sz="4800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907704" y="1700808"/>
              <a:ext cx="64807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3600" u="sng" dirty="0" smtClean="0"/>
                <a:t>1</a:t>
              </a:r>
            </a:p>
            <a:p>
              <a:pPr algn="ctr"/>
              <a:r>
                <a:rPr lang="en-GB" sz="3600" dirty="0" smtClean="0"/>
                <a:t>81</a:t>
              </a:r>
              <a:endParaRPr lang="en-GB" sz="3600" dirty="0"/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467544" y="5517232"/>
            <a:ext cx="32403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 smtClean="0"/>
              <a:t>log</a:t>
            </a:r>
            <a:r>
              <a:rPr lang="en-GB" sz="4800" baseline="-25000" dirty="0"/>
              <a:t>4</a:t>
            </a:r>
            <a:r>
              <a:rPr lang="en-GB" sz="4800" baseline="-25000" dirty="0" smtClean="0"/>
              <a:t> </a:t>
            </a:r>
            <a:r>
              <a:rPr lang="en-GB" sz="4800" dirty="0" smtClean="0"/>
              <a:t>(-1) = </a:t>
            </a:r>
            <a:endParaRPr lang="en-GB" sz="4800" dirty="0"/>
          </a:p>
        </p:txBody>
      </p:sp>
      <p:sp>
        <p:nvSpPr>
          <p:cNvPr id="29" name="Rectangle 28"/>
          <p:cNvSpPr/>
          <p:nvPr/>
        </p:nvSpPr>
        <p:spPr>
          <a:xfrm>
            <a:off x="3059832" y="3212976"/>
            <a:ext cx="648072" cy="5760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40" name="Rectangle 39"/>
          <p:cNvSpPr/>
          <p:nvPr/>
        </p:nvSpPr>
        <p:spPr>
          <a:xfrm>
            <a:off x="3203848" y="4509120"/>
            <a:ext cx="648072" cy="5760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843808" y="5373216"/>
            <a:ext cx="15841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 smtClean="0">
                <a:latin typeface="Times New Roman"/>
                <a:cs typeface="Times New Roman"/>
              </a:rPr>
              <a:t>__</a:t>
            </a:r>
            <a:r>
              <a:rPr lang="el-GR" sz="3600" u="sng" dirty="0" smtClean="0">
                <a:latin typeface="Times New Roman"/>
                <a:cs typeface="Times New Roman"/>
              </a:rPr>
              <a:t>π</a:t>
            </a:r>
            <a:r>
              <a:rPr lang="en-GB" sz="3600" u="sng" dirty="0" err="1" smtClean="0"/>
              <a:t>i</a:t>
            </a:r>
            <a:r>
              <a:rPr lang="en-GB" sz="3600" dirty="0" smtClean="0"/>
              <a:t>__</a:t>
            </a:r>
          </a:p>
          <a:p>
            <a:pPr algn="ctr"/>
            <a:r>
              <a:rPr lang="en-GB" sz="3600" dirty="0"/>
              <a:t>l</a:t>
            </a:r>
            <a:r>
              <a:rPr lang="en-GB" sz="3600" dirty="0" smtClean="0"/>
              <a:t>og</a:t>
            </a:r>
            <a:r>
              <a:rPr lang="en-GB" sz="3600" baseline="-25000" dirty="0" smtClean="0"/>
              <a:t>e</a:t>
            </a:r>
            <a:r>
              <a:rPr lang="en-GB" sz="3600" dirty="0" smtClean="0"/>
              <a:t> 4</a:t>
            </a:r>
            <a:endParaRPr lang="en-GB" sz="3600" dirty="0"/>
          </a:p>
        </p:txBody>
      </p:sp>
      <p:sp>
        <p:nvSpPr>
          <p:cNvPr id="42" name="Rectangle 41"/>
          <p:cNvSpPr/>
          <p:nvPr/>
        </p:nvSpPr>
        <p:spPr>
          <a:xfrm>
            <a:off x="2987824" y="5445224"/>
            <a:ext cx="1368152" cy="115212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716016" y="5229200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B</a:t>
            </a:r>
            <a:r>
              <a:rPr lang="en-GB" b="1" dirty="0" smtClean="0"/>
              <a:t>ro Tip #5: </a:t>
            </a:r>
            <a:r>
              <a:rPr lang="en-GB" dirty="0" smtClean="0"/>
              <a:t>If you want a </a:t>
            </a:r>
            <a:r>
              <a:rPr lang="en-GB" i="1" dirty="0" smtClean="0"/>
              <a:t>real</a:t>
            </a:r>
            <a:r>
              <a:rPr lang="en-GB" dirty="0" smtClean="0"/>
              <a:t> result, you can only take logs of positive values.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</p:childTnLst>
        </p:cTn>
      </p:par>
    </p:tnLst>
    <p:bldLst>
      <p:bldP spid="57" grpId="0" animBg="1"/>
      <p:bldP spid="34" grpId="0"/>
      <p:bldP spid="29" grpId="0" animBg="1"/>
      <p:bldP spid="40" grpId="0" animBg="1"/>
      <p:bldP spid="42" grpId="0" animBg="1"/>
      <p:bldP spid="4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grpSp>
          <p:nvGrpSpPr>
            <p:cNvPr id="3" name="Group 25"/>
            <p:cNvGrpSpPr/>
            <p:nvPr/>
          </p:nvGrpSpPr>
          <p:grpSpPr>
            <a:xfrm>
              <a:off x="395536" y="0"/>
              <a:ext cx="8640960" cy="6858000"/>
              <a:chOff x="395536" y="0"/>
              <a:chExt cx="8640960" cy="6858000"/>
            </a:xfrm>
          </p:grpSpPr>
          <p:cxnSp>
            <p:nvCxnSpPr>
              <p:cNvPr id="5" name="Straight Connector 4"/>
              <p:cNvCxnSpPr/>
              <p:nvPr/>
            </p:nvCxnSpPr>
            <p:spPr>
              <a:xfrm>
                <a:off x="395536" y="0"/>
                <a:ext cx="0" cy="685800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" name="Straight Connector 5"/>
              <p:cNvCxnSpPr/>
              <p:nvPr/>
            </p:nvCxnSpPr>
            <p:spPr>
              <a:xfrm>
                <a:off x="827584" y="0"/>
                <a:ext cx="0" cy="685800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>
              <a:xfrm>
                <a:off x="1259632" y="0"/>
                <a:ext cx="0" cy="685800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>
                <a:off x="1691680" y="0"/>
                <a:ext cx="0" cy="685800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2123728" y="0"/>
                <a:ext cx="0" cy="685800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2555776" y="0"/>
                <a:ext cx="0" cy="685800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2987824" y="0"/>
                <a:ext cx="0" cy="685800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3419872" y="0"/>
                <a:ext cx="0" cy="685800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3851920" y="0"/>
                <a:ext cx="0" cy="685800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4283968" y="0"/>
                <a:ext cx="0" cy="685800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4716016" y="0"/>
                <a:ext cx="0" cy="685800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5148064" y="0"/>
                <a:ext cx="0" cy="685800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5580112" y="0"/>
                <a:ext cx="0" cy="685800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6012160" y="0"/>
                <a:ext cx="0" cy="685800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6444208" y="0"/>
                <a:ext cx="0" cy="685800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6876256" y="0"/>
                <a:ext cx="0" cy="685800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7308304" y="0"/>
                <a:ext cx="0" cy="685800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7740352" y="0"/>
                <a:ext cx="0" cy="685800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8172400" y="0"/>
                <a:ext cx="0" cy="685800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>
                <a:off x="8604448" y="0"/>
                <a:ext cx="0" cy="685800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>
                <a:off x="9036496" y="0"/>
                <a:ext cx="0" cy="685800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30" name="Straight Connector 29"/>
            <p:cNvCxnSpPr/>
            <p:nvPr/>
          </p:nvCxnSpPr>
          <p:spPr>
            <a:xfrm rot="5400000">
              <a:off x="4572000" y="-4383360"/>
              <a:ext cx="0" cy="914400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4572000" y="-3951312"/>
              <a:ext cx="0" cy="914400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72000" y="-3519264"/>
              <a:ext cx="0" cy="914400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5400000">
              <a:off x="4572000" y="-3087216"/>
              <a:ext cx="0" cy="914400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4572000" y="-2655168"/>
              <a:ext cx="0" cy="914400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5400000">
              <a:off x="4572000" y="-2223120"/>
              <a:ext cx="0" cy="914400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4572000" y="-1791072"/>
              <a:ext cx="0" cy="914400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5400000">
              <a:off x="4572000" y="-1359024"/>
              <a:ext cx="0" cy="914400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5400000">
              <a:off x="4572000" y="-926976"/>
              <a:ext cx="0" cy="914400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5400000">
              <a:off x="4572000" y="-494928"/>
              <a:ext cx="0" cy="914400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5400000">
              <a:off x="4572000" y="-62880"/>
              <a:ext cx="0" cy="914400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4572000" y="369168"/>
              <a:ext cx="0" cy="914400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4572000" y="801216"/>
              <a:ext cx="0" cy="914400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4572000" y="1233264"/>
              <a:ext cx="0" cy="914400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4572000" y="1665312"/>
              <a:ext cx="0" cy="914400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4572000" y="2097360"/>
              <a:ext cx="0" cy="914400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flipV="1">
              <a:off x="2123728" y="0"/>
              <a:ext cx="0" cy="685800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flipH="1">
              <a:off x="0" y="3645024"/>
              <a:ext cx="9144000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86914" y="3717032"/>
              <a:ext cx="9057086" cy="369332"/>
            </a:xfrm>
            <a:prstGeom prst="rect">
              <a:avLst/>
            </a:prstGeom>
            <a:noFill/>
          </p:spPr>
          <p:txBody>
            <a:bodyPr wrap="square" rIns="0" rtlCol="0">
              <a:spAutoFit/>
            </a:bodyPr>
            <a:lstStyle/>
            <a:p>
              <a:r>
                <a:rPr lang="en-GB" dirty="0" smtClean="0"/>
                <a:t> -4              -2                              2              4               6              8            10              12            14</a:t>
              </a:r>
              <a:endParaRPr lang="en-GB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763688" y="56138"/>
              <a:ext cx="504056" cy="68018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8</a:t>
              </a:r>
            </a:p>
            <a:p>
              <a:endParaRPr lang="en-GB" dirty="0"/>
            </a:p>
            <a:p>
              <a:endParaRPr lang="en-GB" dirty="0" smtClean="0"/>
            </a:p>
            <a:p>
              <a:r>
                <a:rPr lang="en-GB" dirty="0" smtClean="0"/>
                <a:t>6</a:t>
              </a:r>
            </a:p>
            <a:p>
              <a:endParaRPr lang="en-GB" sz="2400" dirty="0"/>
            </a:p>
            <a:p>
              <a:endParaRPr lang="en-GB" dirty="0" smtClean="0"/>
            </a:p>
            <a:p>
              <a:r>
                <a:rPr lang="en-GB" dirty="0" smtClean="0"/>
                <a:t>4</a:t>
              </a:r>
            </a:p>
            <a:p>
              <a:endParaRPr lang="en-GB" dirty="0"/>
            </a:p>
            <a:p>
              <a:endParaRPr lang="en-GB" dirty="0" smtClean="0"/>
            </a:p>
            <a:p>
              <a:r>
                <a:rPr lang="en-GB" dirty="0" smtClean="0"/>
                <a:t>2</a:t>
              </a:r>
            </a:p>
            <a:p>
              <a:endParaRPr lang="en-GB" dirty="0"/>
            </a:p>
            <a:p>
              <a:endParaRPr lang="en-GB" dirty="0" smtClean="0"/>
            </a:p>
            <a:p>
              <a:endParaRPr lang="en-GB" dirty="0"/>
            </a:p>
            <a:p>
              <a:endParaRPr lang="en-GB" sz="2800" dirty="0" smtClean="0"/>
            </a:p>
            <a:p>
              <a:endParaRPr lang="en-GB" dirty="0"/>
            </a:p>
            <a:p>
              <a:r>
                <a:rPr lang="en-GB" dirty="0" smtClean="0"/>
                <a:t>-2</a:t>
              </a:r>
            </a:p>
            <a:p>
              <a:endParaRPr lang="en-GB" dirty="0"/>
            </a:p>
            <a:p>
              <a:endParaRPr lang="en-GB" dirty="0" smtClean="0"/>
            </a:p>
            <a:p>
              <a:r>
                <a:rPr lang="en-GB" dirty="0" smtClean="0"/>
                <a:t>-4</a:t>
              </a:r>
            </a:p>
            <a:p>
              <a:endParaRPr lang="en-GB" sz="2400" dirty="0"/>
            </a:p>
            <a:p>
              <a:endParaRPr lang="en-GB" dirty="0" smtClean="0"/>
            </a:p>
            <a:p>
              <a:r>
                <a:rPr lang="en-GB" dirty="0" smtClean="0"/>
                <a:t>-6</a:t>
              </a:r>
            </a:p>
            <a:p>
              <a:endParaRPr lang="en-GB" dirty="0"/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5652120" y="0"/>
            <a:ext cx="3312368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400" dirty="0">
                <a:sym typeface="Symbol"/>
              </a:rPr>
              <a:t>y</a:t>
            </a:r>
            <a:r>
              <a:rPr lang="en-GB" sz="4400" dirty="0" smtClean="0">
                <a:sym typeface="Symbol"/>
              </a:rPr>
              <a:t> = log</a:t>
            </a:r>
            <a:r>
              <a:rPr lang="en-GB" sz="4400" baseline="-25000" dirty="0" smtClean="0">
                <a:sym typeface="Symbol"/>
              </a:rPr>
              <a:t>2</a:t>
            </a:r>
            <a:r>
              <a:rPr lang="en-GB" sz="4400" dirty="0" smtClean="0">
                <a:sym typeface="Symbol"/>
              </a:rPr>
              <a:t> x</a:t>
            </a:r>
            <a:endParaRPr lang="en-GB" sz="4400" dirty="0"/>
          </a:p>
        </p:txBody>
      </p:sp>
      <p:graphicFrame>
        <p:nvGraphicFramePr>
          <p:cNvPr id="48" name="Table 47"/>
          <p:cNvGraphicFramePr>
            <a:graphicFrameLocks noGrp="1"/>
          </p:cNvGraphicFramePr>
          <p:nvPr/>
        </p:nvGraphicFramePr>
        <p:xfrm>
          <a:off x="0" y="116632"/>
          <a:ext cx="4248472" cy="741680"/>
        </p:xfrm>
        <a:graphic>
          <a:graphicData uri="http://schemas.openxmlformats.org/drawingml/2006/table">
            <a:tbl>
              <a:tblPr firstCol="1" bandRow="1">
                <a:tableStyleId>{F5AB1C69-6EDB-4FF4-983F-18BD219EF322}</a:tableStyleId>
              </a:tblPr>
              <a:tblGrid>
                <a:gridCol w="870857"/>
                <a:gridCol w="641311"/>
                <a:gridCol w="576064"/>
                <a:gridCol w="504056"/>
                <a:gridCol w="504056"/>
                <a:gridCol w="504056"/>
                <a:gridCol w="648072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0.25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9" name="Rectangle 48"/>
          <p:cNvSpPr/>
          <p:nvPr/>
        </p:nvSpPr>
        <p:spPr>
          <a:xfrm>
            <a:off x="971600" y="476672"/>
            <a:ext cx="504056" cy="3600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52" name="Oval 51"/>
          <p:cNvSpPr/>
          <p:nvPr/>
        </p:nvSpPr>
        <p:spPr>
          <a:xfrm>
            <a:off x="2123728" y="4437112"/>
            <a:ext cx="175293" cy="17500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52"/>
          <p:cNvSpPr/>
          <p:nvPr/>
        </p:nvSpPr>
        <p:spPr>
          <a:xfrm>
            <a:off x="1619672" y="476672"/>
            <a:ext cx="504056" cy="3600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56" name="Oval 55"/>
          <p:cNvSpPr/>
          <p:nvPr/>
        </p:nvSpPr>
        <p:spPr>
          <a:xfrm>
            <a:off x="2267744" y="4005064"/>
            <a:ext cx="175293" cy="17500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ectangle 58"/>
          <p:cNvSpPr/>
          <p:nvPr/>
        </p:nvSpPr>
        <p:spPr>
          <a:xfrm>
            <a:off x="2195736" y="476672"/>
            <a:ext cx="504056" cy="3600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60" name="Oval 59"/>
          <p:cNvSpPr/>
          <p:nvPr/>
        </p:nvSpPr>
        <p:spPr>
          <a:xfrm>
            <a:off x="2483768" y="3573016"/>
            <a:ext cx="175293" cy="17500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/>
          <p:cNvSpPr/>
          <p:nvPr/>
        </p:nvSpPr>
        <p:spPr>
          <a:xfrm>
            <a:off x="2699792" y="476672"/>
            <a:ext cx="504056" cy="3600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62" name="Oval 61"/>
          <p:cNvSpPr/>
          <p:nvPr/>
        </p:nvSpPr>
        <p:spPr>
          <a:xfrm>
            <a:off x="2915816" y="3140968"/>
            <a:ext cx="175293" cy="17500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ectangle 62"/>
          <p:cNvSpPr/>
          <p:nvPr/>
        </p:nvSpPr>
        <p:spPr>
          <a:xfrm>
            <a:off x="3131840" y="476672"/>
            <a:ext cx="504056" cy="3600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64" name="Oval 63"/>
          <p:cNvSpPr/>
          <p:nvPr/>
        </p:nvSpPr>
        <p:spPr>
          <a:xfrm>
            <a:off x="3779912" y="2708920"/>
            <a:ext cx="175293" cy="17500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Rectangle 64"/>
          <p:cNvSpPr/>
          <p:nvPr/>
        </p:nvSpPr>
        <p:spPr>
          <a:xfrm>
            <a:off x="3707904" y="476672"/>
            <a:ext cx="504056" cy="3600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66" name="Oval 65"/>
          <p:cNvSpPr/>
          <p:nvPr/>
        </p:nvSpPr>
        <p:spPr>
          <a:xfrm>
            <a:off x="5508104" y="2276872"/>
            <a:ext cx="175293" cy="17500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Freeform 66"/>
          <p:cNvSpPr/>
          <p:nvPr/>
        </p:nvSpPr>
        <p:spPr>
          <a:xfrm>
            <a:off x="2164080" y="1830493"/>
            <a:ext cx="7579360" cy="4986867"/>
          </a:xfrm>
          <a:custGeom>
            <a:avLst/>
            <a:gdLst>
              <a:gd name="connsiteX0" fmla="*/ 0 w 7579360"/>
              <a:gd name="connsiteY0" fmla="*/ 4986867 h 4986867"/>
              <a:gd name="connsiteX1" fmla="*/ 50800 w 7579360"/>
              <a:gd name="connsiteY1" fmla="*/ 2700867 h 4986867"/>
              <a:gd name="connsiteX2" fmla="*/ 203200 w 7579360"/>
              <a:gd name="connsiteY2" fmla="*/ 2294467 h 4986867"/>
              <a:gd name="connsiteX3" fmla="*/ 406400 w 7579360"/>
              <a:gd name="connsiteY3" fmla="*/ 1847427 h 4986867"/>
              <a:gd name="connsiteX4" fmla="*/ 863600 w 7579360"/>
              <a:gd name="connsiteY4" fmla="*/ 1390227 h 4986867"/>
              <a:gd name="connsiteX5" fmla="*/ 1717040 w 7579360"/>
              <a:gd name="connsiteY5" fmla="*/ 973667 h 4986867"/>
              <a:gd name="connsiteX6" fmla="*/ 3454400 w 7579360"/>
              <a:gd name="connsiteY6" fmla="*/ 546947 h 4986867"/>
              <a:gd name="connsiteX7" fmla="*/ 6888480 w 7579360"/>
              <a:gd name="connsiteY7" fmla="*/ 89747 h 4986867"/>
              <a:gd name="connsiteX8" fmla="*/ 7579360 w 7579360"/>
              <a:gd name="connsiteY8" fmla="*/ 8467 h 4986867"/>
              <a:gd name="connsiteX0" fmla="*/ 0 w 7579360"/>
              <a:gd name="connsiteY0" fmla="*/ 4986867 h 4986867"/>
              <a:gd name="connsiteX1" fmla="*/ 50800 w 7579360"/>
              <a:gd name="connsiteY1" fmla="*/ 2700867 h 4986867"/>
              <a:gd name="connsiteX2" fmla="*/ 103664 w 7579360"/>
              <a:gd name="connsiteY2" fmla="*/ 2462603 h 4986867"/>
              <a:gd name="connsiteX3" fmla="*/ 406400 w 7579360"/>
              <a:gd name="connsiteY3" fmla="*/ 1847427 h 4986867"/>
              <a:gd name="connsiteX4" fmla="*/ 863600 w 7579360"/>
              <a:gd name="connsiteY4" fmla="*/ 1390227 h 4986867"/>
              <a:gd name="connsiteX5" fmla="*/ 1717040 w 7579360"/>
              <a:gd name="connsiteY5" fmla="*/ 973667 h 4986867"/>
              <a:gd name="connsiteX6" fmla="*/ 3454400 w 7579360"/>
              <a:gd name="connsiteY6" fmla="*/ 546947 h 4986867"/>
              <a:gd name="connsiteX7" fmla="*/ 6888480 w 7579360"/>
              <a:gd name="connsiteY7" fmla="*/ 89747 h 4986867"/>
              <a:gd name="connsiteX8" fmla="*/ 7579360 w 7579360"/>
              <a:gd name="connsiteY8" fmla="*/ 8467 h 4986867"/>
              <a:gd name="connsiteX0" fmla="*/ 0 w 7579360"/>
              <a:gd name="connsiteY0" fmla="*/ 4986867 h 4986867"/>
              <a:gd name="connsiteX1" fmla="*/ 50800 w 7579360"/>
              <a:gd name="connsiteY1" fmla="*/ 2700867 h 4986867"/>
              <a:gd name="connsiteX2" fmla="*/ 103664 w 7579360"/>
              <a:gd name="connsiteY2" fmla="*/ 2606619 h 4986867"/>
              <a:gd name="connsiteX3" fmla="*/ 406400 w 7579360"/>
              <a:gd name="connsiteY3" fmla="*/ 1847427 h 4986867"/>
              <a:gd name="connsiteX4" fmla="*/ 863600 w 7579360"/>
              <a:gd name="connsiteY4" fmla="*/ 1390227 h 4986867"/>
              <a:gd name="connsiteX5" fmla="*/ 1717040 w 7579360"/>
              <a:gd name="connsiteY5" fmla="*/ 973667 h 4986867"/>
              <a:gd name="connsiteX6" fmla="*/ 3454400 w 7579360"/>
              <a:gd name="connsiteY6" fmla="*/ 546947 h 4986867"/>
              <a:gd name="connsiteX7" fmla="*/ 6888480 w 7579360"/>
              <a:gd name="connsiteY7" fmla="*/ 89747 h 4986867"/>
              <a:gd name="connsiteX8" fmla="*/ 7579360 w 7579360"/>
              <a:gd name="connsiteY8" fmla="*/ 8467 h 4986867"/>
              <a:gd name="connsiteX0" fmla="*/ 0 w 7579360"/>
              <a:gd name="connsiteY0" fmla="*/ 4986867 h 4986867"/>
              <a:gd name="connsiteX1" fmla="*/ 50800 w 7579360"/>
              <a:gd name="connsiteY1" fmla="*/ 2700867 h 4986867"/>
              <a:gd name="connsiteX2" fmla="*/ 103664 w 7579360"/>
              <a:gd name="connsiteY2" fmla="*/ 2606619 h 4986867"/>
              <a:gd name="connsiteX3" fmla="*/ 406400 w 7579360"/>
              <a:gd name="connsiteY3" fmla="*/ 1847427 h 4986867"/>
              <a:gd name="connsiteX4" fmla="*/ 863600 w 7579360"/>
              <a:gd name="connsiteY4" fmla="*/ 1390227 h 4986867"/>
              <a:gd name="connsiteX5" fmla="*/ 1717040 w 7579360"/>
              <a:gd name="connsiteY5" fmla="*/ 973667 h 4986867"/>
              <a:gd name="connsiteX6" fmla="*/ 3454400 w 7579360"/>
              <a:gd name="connsiteY6" fmla="*/ 546947 h 4986867"/>
              <a:gd name="connsiteX7" fmla="*/ 6888480 w 7579360"/>
              <a:gd name="connsiteY7" fmla="*/ 89747 h 4986867"/>
              <a:gd name="connsiteX8" fmla="*/ 7579360 w 7579360"/>
              <a:gd name="connsiteY8" fmla="*/ 8467 h 4986867"/>
              <a:gd name="connsiteX0" fmla="*/ 0 w 7579360"/>
              <a:gd name="connsiteY0" fmla="*/ 4986867 h 4986867"/>
              <a:gd name="connsiteX1" fmla="*/ 50800 w 7579360"/>
              <a:gd name="connsiteY1" fmla="*/ 2700867 h 4986867"/>
              <a:gd name="connsiteX2" fmla="*/ 103664 w 7579360"/>
              <a:gd name="connsiteY2" fmla="*/ 2606619 h 4986867"/>
              <a:gd name="connsiteX3" fmla="*/ 406400 w 7579360"/>
              <a:gd name="connsiteY3" fmla="*/ 1847427 h 4986867"/>
              <a:gd name="connsiteX4" fmla="*/ 863600 w 7579360"/>
              <a:gd name="connsiteY4" fmla="*/ 1390227 h 4986867"/>
              <a:gd name="connsiteX5" fmla="*/ 1717040 w 7579360"/>
              <a:gd name="connsiteY5" fmla="*/ 973667 h 4986867"/>
              <a:gd name="connsiteX6" fmla="*/ 3454400 w 7579360"/>
              <a:gd name="connsiteY6" fmla="*/ 546947 h 4986867"/>
              <a:gd name="connsiteX7" fmla="*/ 6888480 w 7579360"/>
              <a:gd name="connsiteY7" fmla="*/ 89747 h 4986867"/>
              <a:gd name="connsiteX8" fmla="*/ 7579360 w 7579360"/>
              <a:gd name="connsiteY8" fmla="*/ 8467 h 4986867"/>
              <a:gd name="connsiteX0" fmla="*/ 0 w 7579360"/>
              <a:gd name="connsiteY0" fmla="*/ 4986867 h 4986867"/>
              <a:gd name="connsiteX1" fmla="*/ 50800 w 7579360"/>
              <a:gd name="connsiteY1" fmla="*/ 2700867 h 4986867"/>
              <a:gd name="connsiteX2" fmla="*/ 103664 w 7579360"/>
              <a:gd name="connsiteY2" fmla="*/ 2462603 h 4986867"/>
              <a:gd name="connsiteX3" fmla="*/ 406400 w 7579360"/>
              <a:gd name="connsiteY3" fmla="*/ 1847427 h 4986867"/>
              <a:gd name="connsiteX4" fmla="*/ 863600 w 7579360"/>
              <a:gd name="connsiteY4" fmla="*/ 1390227 h 4986867"/>
              <a:gd name="connsiteX5" fmla="*/ 1717040 w 7579360"/>
              <a:gd name="connsiteY5" fmla="*/ 973667 h 4986867"/>
              <a:gd name="connsiteX6" fmla="*/ 3454400 w 7579360"/>
              <a:gd name="connsiteY6" fmla="*/ 546947 h 4986867"/>
              <a:gd name="connsiteX7" fmla="*/ 6888480 w 7579360"/>
              <a:gd name="connsiteY7" fmla="*/ 89747 h 4986867"/>
              <a:gd name="connsiteX8" fmla="*/ 7579360 w 7579360"/>
              <a:gd name="connsiteY8" fmla="*/ 8467 h 4986867"/>
              <a:gd name="connsiteX0" fmla="*/ 0 w 7579360"/>
              <a:gd name="connsiteY0" fmla="*/ 4986867 h 4986867"/>
              <a:gd name="connsiteX1" fmla="*/ 50800 w 7579360"/>
              <a:gd name="connsiteY1" fmla="*/ 2700867 h 4986867"/>
              <a:gd name="connsiteX2" fmla="*/ 103664 w 7579360"/>
              <a:gd name="connsiteY2" fmla="*/ 2462603 h 4986867"/>
              <a:gd name="connsiteX3" fmla="*/ 406400 w 7579360"/>
              <a:gd name="connsiteY3" fmla="*/ 1847427 h 4986867"/>
              <a:gd name="connsiteX4" fmla="*/ 863600 w 7579360"/>
              <a:gd name="connsiteY4" fmla="*/ 1390227 h 4986867"/>
              <a:gd name="connsiteX5" fmla="*/ 1717040 w 7579360"/>
              <a:gd name="connsiteY5" fmla="*/ 973667 h 4986867"/>
              <a:gd name="connsiteX6" fmla="*/ 3454400 w 7579360"/>
              <a:gd name="connsiteY6" fmla="*/ 546947 h 4986867"/>
              <a:gd name="connsiteX7" fmla="*/ 6888480 w 7579360"/>
              <a:gd name="connsiteY7" fmla="*/ 89747 h 4986867"/>
              <a:gd name="connsiteX8" fmla="*/ 7579360 w 7579360"/>
              <a:gd name="connsiteY8" fmla="*/ 8467 h 4986867"/>
              <a:gd name="connsiteX0" fmla="*/ 0 w 7579360"/>
              <a:gd name="connsiteY0" fmla="*/ 4986867 h 4986867"/>
              <a:gd name="connsiteX1" fmla="*/ 50800 w 7579360"/>
              <a:gd name="connsiteY1" fmla="*/ 2700867 h 4986867"/>
              <a:gd name="connsiteX2" fmla="*/ 103664 w 7579360"/>
              <a:gd name="connsiteY2" fmla="*/ 2462603 h 4986867"/>
              <a:gd name="connsiteX3" fmla="*/ 406400 w 7579360"/>
              <a:gd name="connsiteY3" fmla="*/ 1847427 h 4986867"/>
              <a:gd name="connsiteX4" fmla="*/ 863600 w 7579360"/>
              <a:gd name="connsiteY4" fmla="*/ 1390227 h 4986867"/>
              <a:gd name="connsiteX5" fmla="*/ 1717040 w 7579360"/>
              <a:gd name="connsiteY5" fmla="*/ 973667 h 4986867"/>
              <a:gd name="connsiteX6" fmla="*/ 3454400 w 7579360"/>
              <a:gd name="connsiteY6" fmla="*/ 546947 h 4986867"/>
              <a:gd name="connsiteX7" fmla="*/ 6888480 w 7579360"/>
              <a:gd name="connsiteY7" fmla="*/ 89747 h 4986867"/>
              <a:gd name="connsiteX8" fmla="*/ 7579360 w 7579360"/>
              <a:gd name="connsiteY8" fmla="*/ 8467 h 4986867"/>
              <a:gd name="connsiteX0" fmla="*/ 0 w 7579360"/>
              <a:gd name="connsiteY0" fmla="*/ 4986867 h 4986867"/>
              <a:gd name="connsiteX1" fmla="*/ 31656 w 7579360"/>
              <a:gd name="connsiteY1" fmla="*/ 3110675 h 4986867"/>
              <a:gd name="connsiteX2" fmla="*/ 103664 w 7579360"/>
              <a:gd name="connsiteY2" fmla="*/ 2462603 h 4986867"/>
              <a:gd name="connsiteX3" fmla="*/ 406400 w 7579360"/>
              <a:gd name="connsiteY3" fmla="*/ 1847427 h 4986867"/>
              <a:gd name="connsiteX4" fmla="*/ 863600 w 7579360"/>
              <a:gd name="connsiteY4" fmla="*/ 1390227 h 4986867"/>
              <a:gd name="connsiteX5" fmla="*/ 1717040 w 7579360"/>
              <a:gd name="connsiteY5" fmla="*/ 973667 h 4986867"/>
              <a:gd name="connsiteX6" fmla="*/ 3454400 w 7579360"/>
              <a:gd name="connsiteY6" fmla="*/ 546947 h 4986867"/>
              <a:gd name="connsiteX7" fmla="*/ 6888480 w 7579360"/>
              <a:gd name="connsiteY7" fmla="*/ 89747 h 4986867"/>
              <a:gd name="connsiteX8" fmla="*/ 7579360 w 7579360"/>
              <a:gd name="connsiteY8" fmla="*/ 8467 h 4986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579360" h="4986867">
                <a:moveTo>
                  <a:pt x="0" y="4986867"/>
                </a:moveTo>
                <a:cubicBezTo>
                  <a:pt x="8466" y="4068233"/>
                  <a:pt x="14379" y="3531386"/>
                  <a:pt x="31656" y="3110675"/>
                </a:cubicBezTo>
                <a:cubicBezTo>
                  <a:pt x="48933" y="2689964"/>
                  <a:pt x="91957" y="2539215"/>
                  <a:pt x="103664" y="2462603"/>
                </a:cubicBezTo>
                <a:cubicBezTo>
                  <a:pt x="160455" y="2338927"/>
                  <a:pt x="279744" y="2026156"/>
                  <a:pt x="406400" y="1847427"/>
                </a:cubicBezTo>
                <a:cubicBezTo>
                  <a:pt x="533056" y="1668698"/>
                  <a:pt x="645160" y="1535854"/>
                  <a:pt x="863600" y="1390227"/>
                </a:cubicBezTo>
                <a:cubicBezTo>
                  <a:pt x="1082040" y="1244600"/>
                  <a:pt x="1285240" y="1114214"/>
                  <a:pt x="1717040" y="973667"/>
                </a:cubicBezTo>
                <a:cubicBezTo>
                  <a:pt x="2148840" y="833120"/>
                  <a:pt x="2592493" y="694267"/>
                  <a:pt x="3454400" y="546947"/>
                </a:cubicBezTo>
                <a:cubicBezTo>
                  <a:pt x="4316307" y="399627"/>
                  <a:pt x="6200987" y="179494"/>
                  <a:pt x="6888480" y="89747"/>
                </a:cubicBezTo>
                <a:cubicBezTo>
                  <a:pt x="7575973" y="0"/>
                  <a:pt x="7577666" y="4233"/>
                  <a:pt x="7579360" y="8467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TextBox 68"/>
          <p:cNvSpPr txBox="1"/>
          <p:nvPr/>
        </p:nvSpPr>
        <p:spPr>
          <a:xfrm>
            <a:off x="7020272" y="5877272"/>
            <a:ext cx="1691680" cy="64633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Click to </a:t>
            </a:r>
            <a:r>
              <a:rPr lang="en-GB" dirty="0" err="1" smtClean="0"/>
              <a:t>brosketch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</p:childTnLst>
        </p:cTn>
      </p:par>
    </p:tnLst>
    <p:bldLst>
      <p:bldP spid="49" grpId="0" animBg="1"/>
      <p:bldP spid="52" grpId="0" animBg="1"/>
      <p:bldP spid="53" grpId="0" animBg="1"/>
      <p:bldP spid="56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60648"/>
            <a:ext cx="9144000" cy="5847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360000" rtlCol="0">
            <a:spAutoFit/>
          </a:bodyPr>
          <a:lstStyle/>
          <a:p>
            <a:r>
              <a:rPr lang="en-GB" sz="3200" dirty="0" smtClean="0"/>
              <a:t>Using logs</a:t>
            </a:r>
            <a:endParaRPr lang="en-GB" sz="3200" baseline="-250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836712"/>
            <a:ext cx="9144000" cy="43088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lIns="360000" rtlCol="0">
            <a:spAutoFit/>
          </a:bodyPr>
          <a:lstStyle/>
          <a:p>
            <a:r>
              <a:rPr lang="en-GB" sz="2200" dirty="0" smtClean="0"/>
              <a:t>Logs help us solve equations when the power is unknown.</a:t>
            </a:r>
            <a:endParaRPr lang="en-GB" sz="2200" dirty="0"/>
          </a:p>
        </p:txBody>
      </p:sp>
      <p:sp>
        <p:nvSpPr>
          <p:cNvPr id="21" name="TextBox 20"/>
          <p:cNvSpPr txBox="1"/>
          <p:nvPr/>
        </p:nvSpPr>
        <p:spPr>
          <a:xfrm>
            <a:off x="1475656" y="1700808"/>
            <a:ext cx="59766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Find the x for which 10</a:t>
            </a:r>
            <a:r>
              <a:rPr lang="en-GB" sz="3200" baseline="30000" dirty="0" smtClean="0"/>
              <a:t>x</a:t>
            </a:r>
            <a:r>
              <a:rPr lang="en-GB" sz="3200" dirty="0" smtClean="0"/>
              <a:t> = 500</a:t>
            </a:r>
            <a:endParaRPr lang="en-GB" sz="3200" dirty="0"/>
          </a:p>
        </p:txBody>
      </p:sp>
      <p:sp>
        <p:nvSpPr>
          <p:cNvPr id="22" name="TextBox 21"/>
          <p:cNvSpPr txBox="1"/>
          <p:nvPr/>
        </p:nvSpPr>
        <p:spPr>
          <a:xfrm>
            <a:off x="1691680" y="2924944"/>
            <a:ext cx="5256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We can write this as x = log</a:t>
            </a:r>
            <a:r>
              <a:rPr lang="en-GB" sz="2800" baseline="-25000" dirty="0" smtClean="0"/>
              <a:t>10</a:t>
            </a:r>
            <a:r>
              <a:rPr lang="en-GB" sz="2800" dirty="0" smtClean="0"/>
              <a:t> 500</a:t>
            </a:r>
            <a:endParaRPr lang="en-GB" sz="2800" dirty="0"/>
          </a:p>
        </p:txBody>
      </p:sp>
      <p:sp>
        <p:nvSpPr>
          <p:cNvPr id="23" name="Down Arrow 22"/>
          <p:cNvSpPr/>
          <p:nvPr/>
        </p:nvSpPr>
        <p:spPr>
          <a:xfrm>
            <a:off x="4283968" y="2276872"/>
            <a:ext cx="504056" cy="576064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1" name="Group 30"/>
          <p:cNvGrpSpPr/>
          <p:nvPr/>
        </p:nvGrpSpPr>
        <p:grpSpPr>
          <a:xfrm>
            <a:off x="827584" y="4077072"/>
            <a:ext cx="7560840" cy="1800200"/>
            <a:chOff x="827584" y="4077072"/>
            <a:chExt cx="7560840" cy="1800200"/>
          </a:xfrm>
        </p:grpSpPr>
        <p:pic>
          <p:nvPicPr>
            <p:cNvPr id="1026" name="Picture 2" descr="http://intmstat.com/exponential-logarithmic-functions/log10x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99592" y="4221088"/>
              <a:ext cx="2219325" cy="1543051"/>
            </a:xfrm>
            <a:prstGeom prst="rect">
              <a:avLst/>
            </a:prstGeom>
            <a:noFill/>
          </p:spPr>
        </p:pic>
        <p:sp>
          <p:nvSpPr>
            <p:cNvPr id="26" name="TextBox 25"/>
            <p:cNvSpPr txBox="1"/>
            <p:nvPr/>
          </p:nvSpPr>
          <p:spPr>
            <a:xfrm>
              <a:off x="3419872" y="4293096"/>
              <a:ext cx="482453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err="1" smtClean="0"/>
                <a:t>Broculator</a:t>
              </a:r>
              <a:r>
                <a:rPr lang="en-GB" b="1" dirty="0" smtClean="0"/>
                <a:t> Tip:</a:t>
              </a:r>
            </a:p>
            <a:p>
              <a:r>
                <a:rPr lang="en-GB" dirty="0" smtClean="0"/>
                <a:t>The log button on your calculator is implicitly base 10. So “[log] [500]” will give you log</a:t>
              </a:r>
              <a:r>
                <a:rPr lang="en-GB" baseline="-25000" dirty="0" smtClean="0"/>
                <a:t>10</a:t>
              </a:r>
              <a:r>
                <a:rPr lang="en-GB" dirty="0" smtClean="0"/>
                <a:t> 500</a:t>
              </a:r>
              <a:endParaRPr lang="en-GB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827584" y="4077072"/>
              <a:ext cx="7560840" cy="18002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0" name="Rectangle 29"/>
          <p:cNvSpPr/>
          <p:nvPr/>
        </p:nvSpPr>
        <p:spPr>
          <a:xfrm>
            <a:off x="5682496" y="2912368"/>
            <a:ext cx="977736" cy="5760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/>
          <p:cNvSpPr txBox="1"/>
          <p:nvPr/>
        </p:nvSpPr>
        <p:spPr>
          <a:xfrm>
            <a:off x="4932040" y="2924944"/>
            <a:ext cx="32403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 smtClean="0"/>
              <a:t>log</a:t>
            </a:r>
            <a:r>
              <a:rPr lang="en-GB" sz="4800" baseline="-25000" dirty="0" smtClean="0"/>
              <a:t>9 </a:t>
            </a:r>
            <a:r>
              <a:rPr lang="en-GB" sz="4800" dirty="0" smtClean="0"/>
              <a:t>81   = </a:t>
            </a:r>
            <a:r>
              <a:rPr lang="en-GB" sz="4800" dirty="0"/>
              <a:t>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932040" y="1772816"/>
            <a:ext cx="32403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 smtClean="0"/>
              <a:t>log</a:t>
            </a:r>
            <a:r>
              <a:rPr lang="en-GB" sz="4800" baseline="-25000" dirty="0"/>
              <a:t>2</a:t>
            </a:r>
            <a:r>
              <a:rPr lang="en-GB" sz="4800" baseline="-25000" dirty="0" smtClean="0"/>
              <a:t> </a:t>
            </a:r>
            <a:r>
              <a:rPr lang="en-GB" sz="4800" dirty="0" smtClean="0"/>
              <a:t>8    = 3</a:t>
            </a:r>
            <a:endParaRPr lang="en-GB" sz="4800" dirty="0"/>
          </a:p>
        </p:txBody>
      </p:sp>
      <p:sp>
        <p:nvSpPr>
          <p:cNvPr id="13" name="Rectangle 12"/>
          <p:cNvSpPr/>
          <p:nvPr/>
        </p:nvSpPr>
        <p:spPr>
          <a:xfrm>
            <a:off x="4932040" y="2924944"/>
            <a:ext cx="3096344" cy="79208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115616" y="1772816"/>
            <a:ext cx="19442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 smtClean="0"/>
              <a:t>2</a:t>
            </a:r>
            <a:r>
              <a:rPr lang="en-GB" sz="4800" baseline="30000" dirty="0" smtClean="0"/>
              <a:t>3</a:t>
            </a:r>
            <a:r>
              <a:rPr lang="en-GB" sz="4800" dirty="0" smtClean="0"/>
              <a:t> = 8</a:t>
            </a:r>
            <a:endParaRPr lang="en-GB" sz="4800" dirty="0"/>
          </a:p>
        </p:txBody>
      </p:sp>
      <p:sp>
        <p:nvSpPr>
          <p:cNvPr id="29" name="Right Arrow 28"/>
          <p:cNvSpPr/>
          <p:nvPr/>
        </p:nvSpPr>
        <p:spPr>
          <a:xfrm>
            <a:off x="3275856" y="2060848"/>
            <a:ext cx="936104" cy="36004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1115616" y="2996952"/>
            <a:ext cx="19442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 smtClean="0"/>
              <a:t>9</a:t>
            </a:r>
            <a:r>
              <a:rPr lang="en-GB" sz="4800" baseline="30000" dirty="0" smtClean="0"/>
              <a:t>2</a:t>
            </a:r>
            <a:r>
              <a:rPr lang="en-GB" sz="4800" dirty="0" smtClean="0"/>
              <a:t> = 81</a:t>
            </a:r>
            <a:endParaRPr lang="en-GB" sz="4800" dirty="0"/>
          </a:p>
        </p:txBody>
      </p:sp>
      <p:sp>
        <p:nvSpPr>
          <p:cNvPr id="33" name="Right Arrow 32"/>
          <p:cNvSpPr/>
          <p:nvPr/>
        </p:nvSpPr>
        <p:spPr>
          <a:xfrm>
            <a:off x="3275856" y="3212976"/>
            <a:ext cx="936104" cy="36004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/>
          <p:cNvSpPr txBox="1"/>
          <p:nvPr/>
        </p:nvSpPr>
        <p:spPr>
          <a:xfrm>
            <a:off x="4499992" y="1124744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Bro Tip</a:t>
            </a:r>
            <a:r>
              <a:rPr lang="en-GB" dirty="0" smtClean="0"/>
              <a:t>: In both cases, the 2 is the ‘base’.</a:t>
            </a:r>
            <a:endParaRPr lang="en-GB" dirty="0"/>
          </a:p>
        </p:txBody>
      </p:sp>
      <p:cxnSp>
        <p:nvCxnSpPr>
          <p:cNvPr id="36" name="Straight Arrow Connector 35"/>
          <p:cNvCxnSpPr/>
          <p:nvPr/>
        </p:nvCxnSpPr>
        <p:spPr>
          <a:xfrm flipH="1">
            <a:off x="1619672" y="1412776"/>
            <a:ext cx="3960440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5580112" y="1412776"/>
            <a:ext cx="288032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4932040" y="3933056"/>
            <a:ext cx="32403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 smtClean="0"/>
              <a:t>log</a:t>
            </a:r>
            <a:r>
              <a:rPr lang="en-GB" sz="4800" baseline="-25000" dirty="0" smtClean="0"/>
              <a:t>3 </a:t>
            </a:r>
            <a:r>
              <a:rPr lang="en-GB" sz="4800" dirty="0" smtClean="0"/>
              <a:t>81   = 4</a:t>
            </a:r>
            <a:endParaRPr lang="en-GB" sz="4800" dirty="0"/>
          </a:p>
        </p:txBody>
      </p:sp>
      <p:sp>
        <p:nvSpPr>
          <p:cNvPr id="41" name="Rectangle 40"/>
          <p:cNvSpPr/>
          <p:nvPr/>
        </p:nvSpPr>
        <p:spPr>
          <a:xfrm>
            <a:off x="4938397" y="3936335"/>
            <a:ext cx="3096344" cy="79208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115616" y="4005064"/>
            <a:ext cx="19442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 smtClean="0"/>
              <a:t>3</a:t>
            </a:r>
            <a:r>
              <a:rPr lang="en-GB" sz="4800" baseline="30000" dirty="0" smtClean="0"/>
              <a:t>4</a:t>
            </a:r>
            <a:r>
              <a:rPr lang="en-GB" sz="4800" dirty="0" smtClean="0"/>
              <a:t> = 81</a:t>
            </a:r>
            <a:endParaRPr lang="en-GB" sz="4800" dirty="0"/>
          </a:p>
        </p:txBody>
      </p:sp>
      <p:sp>
        <p:nvSpPr>
          <p:cNvPr id="43" name="Right Arrow 42"/>
          <p:cNvSpPr/>
          <p:nvPr/>
        </p:nvSpPr>
        <p:spPr>
          <a:xfrm>
            <a:off x="3275856" y="4221088"/>
            <a:ext cx="936104" cy="36004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TextBox 43"/>
          <p:cNvSpPr txBox="1"/>
          <p:nvPr/>
        </p:nvSpPr>
        <p:spPr>
          <a:xfrm>
            <a:off x="4932040" y="5013176"/>
            <a:ext cx="3744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 smtClean="0"/>
              <a:t>log</a:t>
            </a:r>
            <a:r>
              <a:rPr lang="en-GB" sz="4800" baseline="-25000" dirty="0" smtClean="0"/>
              <a:t>3 </a:t>
            </a:r>
            <a:r>
              <a:rPr lang="en-GB" sz="4800" dirty="0" smtClean="0"/>
              <a:t>55   = x</a:t>
            </a:r>
            <a:endParaRPr lang="en-GB" sz="4800" dirty="0"/>
          </a:p>
        </p:txBody>
      </p:sp>
      <p:sp>
        <p:nvSpPr>
          <p:cNvPr id="45" name="Rectangle 44"/>
          <p:cNvSpPr/>
          <p:nvPr/>
        </p:nvSpPr>
        <p:spPr>
          <a:xfrm>
            <a:off x="4932040" y="5013176"/>
            <a:ext cx="3096344" cy="79208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39552" y="5085184"/>
            <a:ext cx="2520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/>
              <a:t>3</a:t>
            </a:r>
            <a:r>
              <a:rPr lang="en-GB" sz="4800" baseline="30000" dirty="0" smtClean="0"/>
              <a:t>x</a:t>
            </a:r>
            <a:r>
              <a:rPr lang="en-GB" sz="4800" dirty="0" smtClean="0"/>
              <a:t> = 55</a:t>
            </a:r>
            <a:endParaRPr lang="en-GB" sz="4800" dirty="0"/>
          </a:p>
        </p:txBody>
      </p:sp>
      <p:sp>
        <p:nvSpPr>
          <p:cNvPr id="47" name="Right Arrow 46"/>
          <p:cNvSpPr/>
          <p:nvPr/>
        </p:nvSpPr>
        <p:spPr>
          <a:xfrm>
            <a:off x="3275856" y="5301208"/>
            <a:ext cx="936104" cy="36004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1" name="Group 17"/>
          <p:cNvGrpSpPr/>
          <p:nvPr/>
        </p:nvGrpSpPr>
        <p:grpSpPr>
          <a:xfrm>
            <a:off x="0" y="0"/>
            <a:ext cx="9143074" cy="599127"/>
            <a:chOff x="0" y="13335"/>
            <a:chExt cx="9144218" cy="599127"/>
          </a:xfrm>
        </p:grpSpPr>
        <p:sp>
          <p:nvSpPr>
            <p:cNvPr id="22" name="TextBox 32"/>
            <p:cNvSpPr txBox="1"/>
            <p:nvPr/>
          </p:nvSpPr>
          <p:spPr>
            <a:xfrm>
              <a:off x="0" y="13335"/>
              <a:ext cx="9144000" cy="59912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lIns="32400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3200" dirty="0" smtClean="0"/>
                <a:t>More on rewriting Powers as Logarithms</a:t>
              </a:r>
              <a:endParaRPr lang="en-GB" sz="3200" dirty="0"/>
            </a:p>
          </p:txBody>
        </p:sp>
        <p:cxnSp>
          <p:nvCxnSpPr>
            <p:cNvPr id="23" name="Straight Connector 22"/>
            <p:cNvCxnSpPr/>
            <p:nvPr/>
          </p:nvCxnSpPr>
          <p:spPr>
            <a:xfrm>
              <a:off x="218" y="601079"/>
              <a:ext cx="9144000" cy="0"/>
            </a:xfrm>
            <a:prstGeom prst="line">
              <a:avLst/>
            </a:prstGeom>
            <a:effectLst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</p:childTnLst>
        </p:cTn>
      </p:par>
    </p:tnLst>
    <p:bldLst>
      <p:bldP spid="13" grpId="0" animBg="1"/>
      <p:bldP spid="41" grpId="0" animBg="1"/>
      <p:bldP spid="4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1505</TotalTime>
  <Words>1862</Words>
  <Application>Microsoft Office PowerPoint</Application>
  <PresentationFormat>On-screen Show (4:3)</PresentationFormat>
  <Paragraphs>360</Paragraphs>
  <Slides>27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9" baseType="lpstr">
      <vt:lpstr>Office Theme</vt:lpstr>
      <vt:lpstr>Equation</vt:lpstr>
      <vt:lpstr>C2: Chapter 3 Logarithms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jamf</dc:creator>
  <cp:lastModifiedBy>J FROST</cp:lastModifiedBy>
  <cp:revision>22</cp:revision>
  <dcterms:created xsi:type="dcterms:W3CDTF">2013-02-23T17:59:05Z</dcterms:created>
  <dcterms:modified xsi:type="dcterms:W3CDTF">2015-09-23T10:37:43Z</dcterms:modified>
</cp:coreProperties>
</file>