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6" d="100"/>
          <a:sy n="96" d="100"/>
        </p:scale>
        <p:origin x="-1056" y="91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0CC97B-00A5-4B22-B1FF-85A9739387D0}" type="datetimeFigureOut">
              <a:rPr lang="en-GB" smtClean="0"/>
              <a:pPr/>
              <a:t>02/03/2013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960A7C-29AB-46AC-80DF-419F8B7FD339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0CC97B-00A5-4B22-B1FF-85A9739387D0}" type="datetimeFigureOut">
              <a:rPr lang="en-GB" smtClean="0"/>
              <a:pPr/>
              <a:t>02/03/2013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960A7C-29AB-46AC-80DF-419F8B7FD339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0CC97B-00A5-4B22-B1FF-85A9739387D0}" type="datetimeFigureOut">
              <a:rPr lang="en-GB" smtClean="0"/>
              <a:pPr/>
              <a:t>02/03/2013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960A7C-29AB-46AC-80DF-419F8B7FD339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0CC97B-00A5-4B22-B1FF-85A9739387D0}" type="datetimeFigureOut">
              <a:rPr lang="en-GB" smtClean="0"/>
              <a:pPr/>
              <a:t>02/03/2013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960A7C-29AB-46AC-80DF-419F8B7FD339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0CC97B-00A5-4B22-B1FF-85A9739387D0}" type="datetimeFigureOut">
              <a:rPr lang="en-GB" smtClean="0"/>
              <a:pPr/>
              <a:t>02/03/2013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960A7C-29AB-46AC-80DF-419F8B7FD339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0CC97B-00A5-4B22-B1FF-85A9739387D0}" type="datetimeFigureOut">
              <a:rPr lang="en-GB" smtClean="0"/>
              <a:pPr/>
              <a:t>02/03/2013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960A7C-29AB-46AC-80DF-419F8B7FD339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0CC97B-00A5-4B22-B1FF-85A9739387D0}" type="datetimeFigureOut">
              <a:rPr lang="en-GB" smtClean="0"/>
              <a:pPr/>
              <a:t>02/03/2013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960A7C-29AB-46AC-80DF-419F8B7FD339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0CC97B-00A5-4B22-B1FF-85A9739387D0}" type="datetimeFigureOut">
              <a:rPr lang="en-GB" smtClean="0"/>
              <a:pPr/>
              <a:t>02/03/2013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960A7C-29AB-46AC-80DF-419F8B7FD339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0CC97B-00A5-4B22-B1FF-85A9739387D0}" type="datetimeFigureOut">
              <a:rPr lang="en-GB" smtClean="0"/>
              <a:pPr/>
              <a:t>02/03/2013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960A7C-29AB-46AC-80DF-419F8B7FD339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0CC97B-00A5-4B22-B1FF-85A9739387D0}" type="datetimeFigureOut">
              <a:rPr lang="en-GB" smtClean="0"/>
              <a:pPr/>
              <a:t>02/03/2013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960A7C-29AB-46AC-80DF-419F8B7FD339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0CC97B-00A5-4B22-B1FF-85A9739387D0}" type="datetimeFigureOut">
              <a:rPr lang="en-GB" smtClean="0"/>
              <a:pPr/>
              <a:t>02/03/2013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960A7C-29AB-46AC-80DF-419F8B7FD339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0CC97B-00A5-4B22-B1FF-85A9739387D0}" type="datetimeFigureOut">
              <a:rPr lang="en-GB" smtClean="0"/>
              <a:pPr/>
              <a:t>02/03/2013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960A7C-29AB-46AC-80DF-419F8B7FD339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" Target="slide3.xml"/><Relationship Id="rId7" Type="http://schemas.openxmlformats.org/officeDocument/2006/relationships/slide" Target="slide7.xml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Relationship Id="rId6" Type="http://schemas.openxmlformats.org/officeDocument/2006/relationships/slide" Target="slide6.xml"/><Relationship Id="rId5" Type="http://schemas.openxmlformats.org/officeDocument/2006/relationships/slide" Target="slide5.xml"/><Relationship Id="rId4" Type="http://schemas.openxmlformats.org/officeDocument/2006/relationships/slide" Target="slide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" Target="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" Target="slide1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" Target="slide1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" Target="slide1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" Target="slide1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" Target="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/>
        </p:nvSpPr>
        <p:spPr>
          <a:xfrm>
            <a:off x="0" y="6237312"/>
            <a:ext cx="9144000" cy="620688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35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Rectangle 1">
            <a:hlinkClick r:id="rId2" action="ppaction://hlinksldjump"/>
          </p:cNvPr>
          <p:cNvSpPr/>
          <p:nvPr/>
        </p:nvSpPr>
        <p:spPr>
          <a:xfrm>
            <a:off x="0" y="0"/>
            <a:ext cx="3059832" cy="20608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9600" dirty="0" smtClean="0"/>
              <a:t>1</a:t>
            </a:r>
            <a:endParaRPr lang="en-GB" sz="9600" dirty="0"/>
          </a:p>
        </p:txBody>
      </p:sp>
      <p:sp>
        <p:nvSpPr>
          <p:cNvPr id="3" name="Rectangle 2">
            <a:hlinkClick r:id="rId3" action="ppaction://hlinksldjump"/>
          </p:cNvPr>
          <p:cNvSpPr/>
          <p:nvPr/>
        </p:nvSpPr>
        <p:spPr>
          <a:xfrm>
            <a:off x="3059832" y="0"/>
            <a:ext cx="3096344" cy="2060848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9600" dirty="0" smtClean="0"/>
              <a:t>2</a:t>
            </a:r>
            <a:endParaRPr lang="en-GB" sz="9600" dirty="0"/>
          </a:p>
        </p:txBody>
      </p:sp>
      <p:sp>
        <p:nvSpPr>
          <p:cNvPr id="4" name="Rectangle 3">
            <a:hlinkClick r:id="rId4" action="ppaction://hlinksldjump"/>
          </p:cNvPr>
          <p:cNvSpPr/>
          <p:nvPr/>
        </p:nvSpPr>
        <p:spPr>
          <a:xfrm>
            <a:off x="6156176" y="0"/>
            <a:ext cx="2987824" cy="2060848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9600" dirty="0" smtClean="0"/>
              <a:t>3</a:t>
            </a:r>
            <a:endParaRPr lang="en-GB" sz="9600" dirty="0"/>
          </a:p>
        </p:txBody>
      </p:sp>
      <p:sp>
        <p:nvSpPr>
          <p:cNvPr id="6" name="Rectangle 5">
            <a:hlinkClick r:id="rId5" action="ppaction://hlinksldjump"/>
          </p:cNvPr>
          <p:cNvSpPr/>
          <p:nvPr/>
        </p:nvSpPr>
        <p:spPr>
          <a:xfrm>
            <a:off x="0" y="2060848"/>
            <a:ext cx="3059832" cy="2060848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9600" dirty="0" smtClean="0"/>
              <a:t>4</a:t>
            </a:r>
            <a:endParaRPr lang="en-GB" sz="9600" dirty="0"/>
          </a:p>
        </p:txBody>
      </p:sp>
      <p:sp>
        <p:nvSpPr>
          <p:cNvPr id="7" name="Rectangle 6">
            <a:hlinkClick r:id="rId6" action="ppaction://hlinksldjump"/>
          </p:cNvPr>
          <p:cNvSpPr/>
          <p:nvPr/>
        </p:nvSpPr>
        <p:spPr>
          <a:xfrm>
            <a:off x="3059832" y="2060848"/>
            <a:ext cx="3096344" cy="2060848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9600" dirty="0" smtClean="0"/>
              <a:t>5</a:t>
            </a:r>
            <a:endParaRPr lang="en-GB" sz="9600" dirty="0"/>
          </a:p>
        </p:txBody>
      </p:sp>
      <p:sp>
        <p:nvSpPr>
          <p:cNvPr id="8" name="Rectangle 7">
            <a:hlinkClick r:id="rId7" action="ppaction://hlinksldjump"/>
          </p:cNvPr>
          <p:cNvSpPr/>
          <p:nvPr/>
        </p:nvSpPr>
        <p:spPr>
          <a:xfrm>
            <a:off x="6156176" y="2060848"/>
            <a:ext cx="2987824" cy="2060848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9600" dirty="0" smtClean="0"/>
              <a:t>6</a:t>
            </a:r>
            <a:endParaRPr lang="en-GB" sz="9600" dirty="0"/>
          </a:p>
        </p:txBody>
      </p:sp>
      <p:pic>
        <p:nvPicPr>
          <p:cNvPr id="31748" name="Picture 4" descr="C:\Users\jamf\Pictures\sherlock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076056" y="4103695"/>
            <a:ext cx="3672408" cy="2754305"/>
          </a:xfrm>
          <a:prstGeom prst="rect">
            <a:avLst/>
          </a:prstGeom>
          <a:noFill/>
        </p:spPr>
      </p:pic>
      <p:sp>
        <p:nvSpPr>
          <p:cNvPr id="13" name="TextBox 12"/>
          <p:cNvSpPr txBox="1"/>
          <p:nvPr/>
        </p:nvSpPr>
        <p:spPr>
          <a:xfrm rot="21066827">
            <a:off x="247954" y="4575806"/>
            <a:ext cx="562778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Logarithms </a:t>
            </a:r>
            <a:r>
              <a:rPr lang="en-GB" sz="8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2</a:t>
            </a:r>
            <a:endParaRPr lang="en-GB" sz="80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4" name="TextBox 13"/>
          <p:cNvSpPr txBox="1"/>
          <p:nvPr/>
        </p:nvSpPr>
        <p:spPr>
          <a:xfrm rot="21066827">
            <a:off x="2295155" y="5443003"/>
            <a:ext cx="37506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6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my dear Watson</a:t>
            </a:r>
            <a:endParaRPr lang="en-GB" sz="36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>
    <p:pull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hlinkClick r:id="rId2" action="ppaction://hlinksldjump"/>
          </p:cNvPr>
          <p:cNvSpPr txBox="1"/>
          <p:nvPr/>
        </p:nvSpPr>
        <p:spPr>
          <a:xfrm>
            <a:off x="7020272" y="6165304"/>
            <a:ext cx="1800200" cy="52322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GB" sz="2800" b="1" dirty="0" smtClean="0"/>
              <a:t>Go Back &gt;</a:t>
            </a:r>
            <a:endParaRPr lang="en-GB" sz="28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1403648" y="2492896"/>
            <a:ext cx="518457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400" dirty="0" smtClean="0"/>
              <a:t>l</a:t>
            </a:r>
            <a:r>
              <a:rPr lang="en-GB" sz="5400" dirty="0" smtClean="0"/>
              <a:t>og</a:t>
            </a:r>
            <a:r>
              <a:rPr lang="en-GB" sz="5400" baseline="-25000" dirty="0" smtClean="0"/>
              <a:t>9 </a:t>
            </a:r>
            <a:r>
              <a:rPr lang="en-GB" sz="5400" dirty="0" smtClean="0"/>
              <a:t>x  </a:t>
            </a:r>
            <a:r>
              <a:rPr lang="en-GB" sz="5400" dirty="0" smtClean="0"/>
              <a:t>=   5 </a:t>
            </a:r>
            <a:endParaRPr lang="en-GB" sz="5400" dirty="0"/>
          </a:p>
        </p:txBody>
      </p:sp>
      <p:pic>
        <p:nvPicPr>
          <p:cNvPr id="12" name="Picture 4" descr="http://upload.wikimedia.org/wikipedia/commons/thumb/b/b1/Detective_Barnstar_Hires.png/505px-Detective_Barnstar_Hires.pn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0191002">
            <a:off x="6189339" y="5852691"/>
            <a:ext cx="1197427" cy="1138149"/>
          </a:xfrm>
          <a:prstGeom prst="rect">
            <a:avLst/>
          </a:prstGeom>
          <a:noFill/>
        </p:spPr>
      </p:pic>
      <p:sp>
        <p:nvSpPr>
          <p:cNvPr id="13" name="TextBox 12"/>
          <p:cNvSpPr txBox="1"/>
          <p:nvPr/>
        </p:nvSpPr>
        <p:spPr>
          <a:xfrm>
            <a:off x="611560" y="188640"/>
            <a:ext cx="525658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400" b="1" dirty="0" smtClean="0"/>
              <a:t>Question 1</a:t>
            </a:r>
            <a:endParaRPr lang="en-GB" sz="4400" b="1" dirty="0"/>
          </a:p>
        </p:txBody>
      </p:sp>
      <p:cxnSp>
        <p:nvCxnSpPr>
          <p:cNvPr id="14" name="Straight Connector 13"/>
          <p:cNvCxnSpPr/>
          <p:nvPr/>
        </p:nvCxnSpPr>
        <p:spPr>
          <a:xfrm flipH="1">
            <a:off x="0" y="1052736"/>
            <a:ext cx="9144000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3635896" y="4509120"/>
            <a:ext cx="208823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400" dirty="0" smtClean="0"/>
              <a:t>log</a:t>
            </a:r>
            <a:r>
              <a:rPr lang="en-GB" sz="5400" baseline="-25000" dirty="0" smtClean="0"/>
              <a:t>3</a:t>
            </a:r>
            <a:r>
              <a:rPr lang="en-GB" sz="5400" dirty="0" smtClean="0"/>
              <a:t>x </a:t>
            </a:r>
            <a:endParaRPr lang="en-GB" sz="5400" dirty="0"/>
          </a:p>
        </p:txBody>
      </p:sp>
      <p:sp>
        <p:nvSpPr>
          <p:cNvPr id="11" name="TextBox 10"/>
          <p:cNvSpPr txBox="1"/>
          <p:nvPr/>
        </p:nvSpPr>
        <p:spPr>
          <a:xfrm>
            <a:off x="1835696" y="2204864"/>
            <a:ext cx="3600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Change the base of:</a:t>
            </a:r>
            <a:endParaRPr lang="en-GB" dirty="0"/>
          </a:p>
        </p:txBody>
      </p:sp>
      <p:sp>
        <p:nvSpPr>
          <p:cNvPr id="17" name="TextBox 16"/>
          <p:cNvSpPr txBox="1"/>
          <p:nvPr/>
        </p:nvSpPr>
        <p:spPr>
          <a:xfrm>
            <a:off x="1907704" y="3573016"/>
            <a:ext cx="3600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t</a:t>
            </a:r>
            <a:r>
              <a:rPr lang="en-GB" dirty="0" smtClean="0"/>
              <a:t>o base 3.</a:t>
            </a:r>
            <a:endParaRPr lang="en-GB" dirty="0"/>
          </a:p>
        </p:txBody>
      </p:sp>
      <p:sp>
        <p:nvSpPr>
          <p:cNvPr id="18" name="TextBox 17"/>
          <p:cNvSpPr txBox="1"/>
          <p:nvPr/>
        </p:nvSpPr>
        <p:spPr>
          <a:xfrm>
            <a:off x="3491880" y="4365104"/>
            <a:ext cx="50405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0" u="sng" dirty="0" smtClean="0"/>
              <a:t>1</a:t>
            </a:r>
          </a:p>
          <a:p>
            <a:pPr algn="ctr"/>
            <a:r>
              <a:rPr lang="en-GB" sz="4000" dirty="0" smtClean="0"/>
              <a:t>2</a:t>
            </a:r>
            <a:r>
              <a:rPr lang="en-GB" sz="4000" dirty="0" smtClean="0"/>
              <a:t> </a:t>
            </a:r>
            <a:endParaRPr lang="en-GB" sz="4000" dirty="0"/>
          </a:p>
        </p:txBody>
      </p:sp>
      <p:sp>
        <p:nvSpPr>
          <p:cNvPr id="16" name="Rectangle 15"/>
          <p:cNvSpPr/>
          <p:nvPr/>
        </p:nvSpPr>
        <p:spPr>
          <a:xfrm>
            <a:off x="3275856" y="4293096"/>
            <a:ext cx="2376264" cy="1440160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3600" dirty="0"/>
              <a:t>?</a:t>
            </a:r>
          </a:p>
        </p:txBody>
      </p:sp>
    </p:spTree>
  </p:cSld>
  <p:clrMapOvr>
    <a:masterClrMapping/>
  </p:clrMapOvr>
  <p:transition>
    <p:cover dir="r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</p:childTnLst>
        </p:cTn>
      </p:par>
    </p:tnLst>
    <p:bldLst>
      <p:bldP spid="1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611560" y="188640"/>
            <a:ext cx="525658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400" b="1" dirty="0" smtClean="0"/>
              <a:t>Question 2</a:t>
            </a:r>
            <a:endParaRPr lang="en-GB" sz="4400" b="1" dirty="0"/>
          </a:p>
        </p:txBody>
      </p:sp>
      <p:cxnSp>
        <p:nvCxnSpPr>
          <p:cNvPr id="13" name="Straight Connector 12"/>
          <p:cNvCxnSpPr/>
          <p:nvPr/>
        </p:nvCxnSpPr>
        <p:spPr>
          <a:xfrm flipH="1">
            <a:off x="0" y="1052736"/>
            <a:ext cx="9144000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7020272" y="6165304"/>
            <a:ext cx="1800200" cy="52322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GB" sz="2800" b="1" dirty="0" smtClean="0"/>
              <a:t>Go Back &gt;</a:t>
            </a:r>
            <a:endParaRPr lang="en-GB" sz="2800" b="1" dirty="0"/>
          </a:p>
        </p:txBody>
      </p:sp>
      <p:pic>
        <p:nvPicPr>
          <p:cNvPr id="14" name="Picture 4" descr="http://upload.wikimedia.org/wikipedia/commons/thumb/b/b1/Detective_Barnstar_Hires.png/505px-Detective_Barnstar_Hires.pn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0191002">
            <a:off x="6189339" y="5852691"/>
            <a:ext cx="1197427" cy="1138149"/>
          </a:xfrm>
          <a:prstGeom prst="rect">
            <a:avLst/>
          </a:prstGeom>
          <a:noFill/>
        </p:spPr>
      </p:pic>
      <p:sp>
        <p:nvSpPr>
          <p:cNvPr id="19" name="TextBox 18"/>
          <p:cNvSpPr txBox="1"/>
          <p:nvPr/>
        </p:nvSpPr>
        <p:spPr>
          <a:xfrm>
            <a:off x="251520" y="1556792"/>
            <a:ext cx="864096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0" dirty="0" smtClean="0"/>
              <a:t>Solve these simultaneous equations:</a:t>
            </a:r>
            <a:endParaRPr lang="en-GB" sz="4000" dirty="0"/>
          </a:p>
        </p:txBody>
      </p:sp>
      <p:sp>
        <p:nvSpPr>
          <p:cNvPr id="15" name="TextBox 14"/>
          <p:cNvSpPr txBox="1"/>
          <p:nvPr/>
        </p:nvSpPr>
        <p:spPr>
          <a:xfrm>
            <a:off x="251520" y="2636912"/>
            <a:ext cx="864096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0" dirty="0" smtClean="0"/>
              <a:t>8</a:t>
            </a:r>
            <a:r>
              <a:rPr lang="en-GB" sz="4000" baseline="30000" dirty="0" smtClean="0"/>
              <a:t>y</a:t>
            </a:r>
            <a:r>
              <a:rPr lang="en-GB" sz="4000" dirty="0" smtClean="0"/>
              <a:t> = 4</a:t>
            </a:r>
            <a:r>
              <a:rPr lang="en-GB" sz="4000" baseline="30000" dirty="0" smtClean="0"/>
              <a:t>2x+3</a:t>
            </a:r>
          </a:p>
          <a:p>
            <a:pPr algn="ctr"/>
            <a:r>
              <a:rPr lang="en-GB" sz="4000" dirty="0" smtClean="0"/>
              <a:t>l</a:t>
            </a:r>
            <a:r>
              <a:rPr lang="en-GB" sz="4000" dirty="0" smtClean="0"/>
              <a:t>og</a:t>
            </a:r>
            <a:r>
              <a:rPr lang="en-GB" sz="4000" baseline="-25000" dirty="0" smtClean="0"/>
              <a:t>2</a:t>
            </a:r>
            <a:r>
              <a:rPr lang="en-GB" sz="4000" dirty="0" smtClean="0"/>
              <a:t>y = log</a:t>
            </a:r>
            <a:r>
              <a:rPr lang="en-GB" sz="4000" baseline="-25000" dirty="0" smtClean="0"/>
              <a:t>2</a:t>
            </a:r>
            <a:r>
              <a:rPr lang="en-GB" sz="4000" dirty="0" smtClean="0"/>
              <a:t>x + 4</a:t>
            </a:r>
            <a:endParaRPr lang="en-GB" sz="4000" dirty="0"/>
          </a:p>
        </p:txBody>
      </p:sp>
      <p:sp>
        <p:nvSpPr>
          <p:cNvPr id="22" name="TextBox 21"/>
          <p:cNvSpPr txBox="1"/>
          <p:nvPr/>
        </p:nvSpPr>
        <p:spPr>
          <a:xfrm>
            <a:off x="1691680" y="4581128"/>
            <a:ext cx="158417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0" dirty="0" smtClean="0"/>
              <a:t>x  </a:t>
            </a:r>
            <a:r>
              <a:rPr lang="en-GB" sz="4000" dirty="0" smtClean="0"/>
              <a:t>=</a:t>
            </a:r>
            <a:endParaRPr lang="en-GB" sz="4000" dirty="0"/>
          </a:p>
        </p:txBody>
      </p:sp>
      <p:sp>
        <p:nvSpPr>
          <p:cNvPr id="23" name="TextBox 22"/>
          <p:cNvSpPr txBox="1"/>
          <p:nvPr/>
        </p:nvSpPr>
        <p:spPr>
          <a:xfrm>
            <a:off x="2843808" y="4293096"/>
            <a:ext cx="108012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0" u="sng" dirty="0" smtClean="0"/>
              <a:t>_3_</a:t>
            </a:r>
          </a:p>
          <a:p>
            <a:pPr algn="ctr"/>
            <a:r>
              <a:rPr lang="en-GB" sz="4000" dirty="0" smtClean="0"/>
              <a:t>22</a:t>
            </a:r>
            <a:endParaRPr lang="en-GB" sz="4000" dirty="0"/>
          </a:p>
        </p:txBody>
      </p:sp>
      <p:sp>
        <p:nvSpPr>
          <p:cNvPr id="24" name="TextBox 23"/>
          <p:cNvSpPr txBox="1"/>
          <p:nvPr/>
        </p:nvSpPr>
        <p:spPr>
          <a:xfrm>
            <a:off x="4499992" y="4581128"/>
            <a:ext cx="158417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0" dirty="0" smtClean="0"/>
              <a:t>y  </a:t>
            </a:r>
            <a:r>
              <a:rPr lang="en-GB" sz="4000" dirty="0" smtClean="0"/>
              <a:t>=</a:t>
            </a:r>
            <a:endParaRPr lang="en-GB" sz="4000" dirty="0"/>
          </a:p>
        </p:txBody>
      </p:sp>
      <p:sp>
        <p:nvSpPr>
          <p:cNvPr id="25" name="TextBox 24"/>
          <p:cNvSpPr txBox="1"/>
          <p:nvPr/>
        </p:nvSpPr>
        <p:spPr>
          <a:xfrm>
            <a:off x="5652120" y="4365104"/>
            <a:ext cx="129614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0" u="sng" dirty="0" smtClean="0"/>
              <a:t>_24_</a:t>
            </a:r>
          </a:p>
          <a:p>
            <a:pPr algn="ctr"/>
            <a:r>
              <a:rPr lang="en-GB" sz="4000" dirty="0" smtClean="0"/>
              <a:t>11</a:t>
            </a:r>
            <a:endParaRPr lang="en-GB" sz="4000" dirty="0"/>
          </a:p>
        </p:txBody>
      </p:sp>
      <p:sp>
        <p:nvSpPr>
          <p:cNvPr id="20" name="Rectangle 19"/>
          <p:cNvSpPr/>
          <p:nvPr/>
        </p:nvSpPr>
        <p:spPr>
          <a:xfrm>
            <a:off x="2915816" y="4365104"/>
            <a:ext cx="936104" cy="1152128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3600" b="1" dirty="0"/>
              <a:t>?</a:t>
            </a:r>
          </a:p>
        </p:txBody>
      </p:sp>
      <p:sp>
        <p:nvSpPr>
          <p:cNvPr id="17" name="Rectangle 16"/>
          <p:cNvSpPr/>
          <p:nvPr/>
        </p:nvSpPr>
        <p:spPr>
          <a:xfrm>
            <a:off x="5796136" y="4437112"/>
            <a:ext cx="1008112" cy="1152128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3600" b="1" dirty="0"/>
              <a:t>?</a:t>
            </a:r>
          </a:p>
        </p:txBody>
      </p:sp>
    </p:spTree>
  </p:cSld>
  <p:clrMapOvr>
    <a:masterClrMapping/>
  </p:clrMapOvr>
  <p:transition>
    <p:cover dir="r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</p:childTnLst>
        </p:cTn>
      </p:par>
    </p:tnLst>
    <p:bldLst>
      <p:bldP spid="20" grpId="0" animBg="1"/>
      <p:bldP spid="1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/>
          <p:cNvSpPr txBox="1"/>
          <p:nvPr/>
        </p:nvSpPr>
        <p:spPr>
          <a:xfrm>
            <a:off x="611560" y="188640"/>
            <a:ext cx="525658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400" b="1" dirty="0" smtClean="0"/>
              <a:t>Question 3</a:t>
            </a:r>
            <a:endParaRPr lang="en-GB" sz="4400" b="1" dirty="0"/>
          </a:p>
        </p:txBody>
      </p:sp>
      <p:cxnSp>
        <p:nvCxnSpPr>
          <p:cNvPr id="14" name="Straight Connector 13"/>
          <p:cNvCxnSpPr/>
          <p:nvPr/>
        </p:nvCxnSpPr>
        <p:spPr>
          <a:xfrm flipH="1">
            <a:off x="0" y="1052736"/>
            <a:ext cx="9144000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6" name="TextBox 15">
            <a:hlinkClick r:id="rId2" action="ppaction://hlinksldjump"/>
          </p:cNvPr>
          <p:cNvSpPr txBox="1"/>
          <p:nvPr/>
        </p:nvSpPr>
        <p:spPr>
          <a:xfrm>
            <a:off x="7020272" y="6165304"/>
            <a:ext cx="1800200" cy="52322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GB" sz="2800" b="1" dirty="0" smtClean="0"/>
              <a:t>Go Back &gt;</a:t>
            </a:r>
            <a:endParaRPr lang="en-GB" sz="2800" b="1" dirty="0"/>
          </a:p>
        </p:txBody>
      </p:sp>
      <p:pic>
        <p:nvPicPr>
          <p:cNvPr id="17" name="Picture 4" descr="http://upload.wikimedia.org/wikipedia/commons/thumb/b/b1/Detective_Barnstar_Hires.png/505px-Detective_Barnstar_Hires.pn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0191002">
            <a:off x="6189339" y="5852691"/>
            <a:ext cx="1197427" cy="1138149"/>
          </a:xfrm>
          <a:prstGeom prst="rect">
            <a:avLst/>
          </a:prstGeom>
          <a:noFill/>
        </p:spPr>
      </p:pic>
      <p:sp>
        <p:nvSpPr>
          <p:cNvPr id="18" name="TextBox 17"/>
          <p:cNvSpPr txBox="1"/>
          <p:nvPr/>
        </p:nvSpPr>
        <p:spPr>
          <a:xfrm>
            <a:off x="827584" y="1340768"/>
            <a:ext cx="748883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 dirty="0" smtClean="0"/>
              <a:t>Find all solutions to log</a:t>
            </a:r>
            <a:r>
              <a:rPr lang="en-GB" sz="4000" baseline="-25000" dirty="0" smtClean="0"/>
              <a:t>2</a:t>
            </a:r>
            <a:r>
              <a:rPr lang="en-GB" sz="4000" dirty="0" smtClean="0"/>
              <a:t> x = </a:t>
            </a:r>
            <a:r>
              <a:rPr lang="en-GB" sz="4000" dirty="0" err="1" smtClean="0"/>
              <a:t>log</a:t>
            </a:r>
            <a:r>
              <a:rPr lang="en-GB" sz="4000" baseline="-25000" dirty="0" err="1" smtClean="0"/>
              <a:t>x</a:t>
            </a:r>
            <a:r>
              <a:rPr lang="en-GB" sz="4000" dirty="0" smtClean="0"/>
              <a:t> 2</a:t>
            </a:r>
            <a:endParaRPr lang="en-GB" sz="4000" dirty="0"/>
          </a:p>
        </p:txBody>
      </p:sp>
      <p:sp>
        <p:nvSpPr>
          <p:cNvPr id="19" name="TextBox 18"/>
          <p:cNvSpPr txBox="1"/>
          <p:nvPr/>
        </p:nvSpPr>
        <p:spPr>
          <a:xfrm>
            <a:off x="2123728" y="2924944"/>
            <a:ext cx="396044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400" dirty="0" smtClean="0"/>
              <a:t>x</a:t>
            </a:r>
            <a:r>
              <a:rPr lang="en-GB" sz="5400" dirty="0" smtClean="0"/>
              <a:t> = 2 or x =  </a:t>
            </a:r>
            <a:endParaRPr lang="en-GB" sz="5400" dirty="0"/>
          </a:p>
        </p:txBody>
      </p:sp>
      <p:sp>
        <p:nvSpPr>
          <p:cNvPr id="9" name="TextBox 8"/>
          <p:cNvSpPr txBox="1"/>
          <p:nvPr/>
        </p:nvSpPr>
        <p:spPr>
          <a:xfrm>
            <a:off x="5580112" y="2780928"/>
            <a:ext cx="75659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0" u="sng" dirty="0" smtClean="0"/>
              <a:t>1</a:t>
            </a:r>
          </a:p>
          <a:p>
            <a:pPr algn="ctr"/>
            <a:r>
              <a:rPr lang="en-GB" sz="4000" dirty="0" smtClean="0"/>
              <a:t>2</a:t>
            </a:r>
            <a:endParaRPr lang="en-GB" sz="4000" dirty="0"/>
          </a:p>
        </p:txBody>
      </p:sp>
      <p:sp>
        <p:nvSpPr>
          <p:cNvPr id="20" name="Rectangle 19"/>
          <p:cNvSpPr/>
          <p:nvPr/>
        </p:nvSpPr>
        <p:spPr>
          <a:xfrm>
            <a:off x="2411760" y="2780928"/>
            <a:ext cx="3960440" cy="1296144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3600" b="1" dirty="0"/>
              <a:t>?</a:t>
            </a:r>
          </a:p>
        </p:txBody>
      </p:sp>
    </p:spTree>
  </p:cSld>
  <p:clrMapOvr>
    <a:masterClrMapping/>
  </p:clrMapOvr>
  <p:transition>
    <p:cover dir="r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</p:childTnLst>
        </p:cTn>
      </p:par>
    </p:tnLst>
    <p:bldLst>
      <p:bldP spid="20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/>
          <p:cNvSpPr txBox="1"/>
          <p:nvPr/>
        </p:nvSpPr>
        <p:spPr>
          <a:xfrm>
            <a:off x="3995936" y="2636912"/>
            <a:ext cx="122413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400" dirty="0" smtClean="0"/>
              <a:t>x</a:t>
            </a:r>
            <a:endParaRPr lang="en-GB" sz="5400" dirty="0"/>
          </a:p>
        </p:txBody>
      </p:sp>
      <p:sp>
        <p:nvSpPr>
          <p:cNvPr id="12" name="Rectangle 11"/>
          <p:cNvSpPr/>
          <p:nvPr/>
        </p:nvSpPr>
        <p:spPr>
          <a:xfrm>
            <a:off x="3851920" y="2636912"/>
            <a:ext cx="1728192" cy="936104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3600" b="1" dirty="0"/>
              <a:t>?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611560" y="188640"/>
            <a:ext cx="525658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400" b="1" dirty="0" smtClean="0"/>
              <a:t>Question 4</a:t>
            </a:r>
            <a:endParaRPr lang="en-GB" sz="4400" b="1" dirty="0"/>
          </a:p>
        </p:txBody>
      </p:sp>
      <p:cxnSp>
        <p:nvCxnSpPr>
          <p:cNvPr id="17" name="Straight Connector 16"/>
          <p:cNvCxnSpPr/>
          <p:nvPr/>
        </p:nvCxnSpPr>
        <p:spPr>
          <a:xfrm flipH="1">
            <a:off x="0" y="1052736"/>
            <a:ext cx="9144000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4" name="TextBox 13">
            <a:hlinkClick r:id="rId2" action="ppaction://hlinksldjump"/>
          </p:cNvPr>
          <p:cNvSpPr txBox="1"/>
          <p:nvPr/>
        </p:nvSpPr>
        <p:spPr>
          <a:xfrm>
            <a:off x="7020272" y="6165304"/>
            <a:ext cx="1800200" cy="52322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GB" sz="2800" b="1" dirty="0" smtClean="0"/>
              <a:t>Go Back &gt;</a:t>
            </a:r>
            <a:endParaRPr lang="en-GB" sz="2800" b="1" dirty="0"/>
          </a:p>
        </p:txBody>
      </p:sp>
      <p:pic>
        <p:nvPicPr>
          <p:cNvPr id="15" name="Picture 4" descr="http://upload.wikimedia.org/wikipedia/commons/thumb/b/b1/Detective_Barnstar_Hires.png/505px-Detective_Barnstar_Hires.pn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0191002">
            <a:off x="6189339" y="5852691"/>
            <a:ext cx="1197427" cy="1138149"/>
          </a:xfrm>
          <a:prstGeom prst="rect">
            <a:avLst/>
          </a:prstGeom>
          <a:noFill/>
        </p:spPr>
      </p:pic>
      <p:sp>
        <p:nvSpPr>
          <p:cNvPr id="19" name="TextBox 18"/>
          <p:cNvSpPr txBox="1"/>
          <p:nvPr/>
        </p:nvSpPr>
        <p:spPr>
          <a:xfrm>
            <a:off x="3995936" y="4581128"/>
            <a:ext cx="122413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400" dirty="0" smtClean="0">
                <a:latin typeface="Cambria Math"/>
                <a:ea typeface="Cambria Math"/>
              </a:rPr>
              <a:t>√</a:t>
            </a:r>
            <a:r>
              <a:rPr lang="en-GB" sz="5400" dirty="0" smtClean="0"/>
              <a:t>x</a:t>
            </a:r>
            <a:endParaRPr lang="en-GB" sz="5400" dirty="0"/>
          </a:p>
        </p:txBody>
      </p:sp>
      <p:sp>
        <p:nvSpPr>
          <p:cNvPr id="20" name="Rectangle 19"/>
          <p:cNvSpPr/>
          <p:nvPr/>
        </p:nvSpPr>
        <p:spPr>
          <a:xfrm>
            <a:off x="3923928" y="4509120"/>
            <a:ext cx="1728192" cy="936104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3600" b="1" dirty="0"/>
              <a:t>?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827584" y="1700808"/>
            <a:ext cx="43204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 smtClean="0"/>
              <a:t>Simplify the following:</a:t>
            </a:r>
            <a:endParaRPr lang="en-GB" sz="3200" dirty="0"/>
          </a:p>
        </p:txBody>
      </p:sp>
      <p:sp>
        <p:nvSpPr>
          <p:cNvPr id="9" name="TextBox 8"/>
          <p:cNvSpPr txBox="1"/>
          <p:nvPr/>
        </p:nvSpPr>
        <p:spPr>
          <a:xfrm>
            <a:off x="5436096" y="1628800"/>
            <a:ext cx="79208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5400" dirty="0" smtClean="0"/>
              <a:t>2</a:t>
            </a:r>
            <a:endParaRPr lang="en-GB" sz="5400" dirty="0"/>
          </a:p>
        </p:txBody>
      </p:sp>
      <p:sp>
        <p:nvSpPr>
          <p:cNvPr id="10" name="TextBox 9"/>
          <p:cNvSpPr txBox="1"/>
          <p:nvPr/>
        </p:nvSpPr>
        <p:spPr>
          <a:xfrm>
            <a:off x="5940152" y="1196752"/>
            <a:ext cx="172819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5400" dirty="0" smtClean="0"/>
              <a:t>log</a:t>
            </a:r>
            <a:r>
              <a:rPr lang="en-GB" sz="5400" baseline="-25000" dirty="0" smtClean="0"/>
              <a:t>2</a:t>
            </a:r>
            <a:r>
              <a:rPr lang="en-GB" sz="5400" dirty="0" smtClean="0"/>
              <a:t>x</a:t>
            </a:r>
            <a:endParaRPr lang="en-GB" sz="5400" dirty="0"/>
          </a:p>
        </p:txBody>
      </p:sp>
      <p:sp>
        <p:nvSpPr>
          <p:cNvPr id="11" name="TextBox 10"/>
          <p:cNvSpPr txBox="1"/>
          <p:nvPr/>
        </p:nvSpPr>
        <p:spPr>
          <a:xfrm>
            <a:off x="683568" y="3789040"/>
            <a:ext cx="51845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 smtClean="0"/>
              <a:t>Hence simplify the following:</a:t>
            </a:r>
            <a:endParaRPr lang="en-GB" sz="3200" dirty="0"/>
          </a:p>
        </p:txBody>
      </p:sp>
      <p:sp>
        <p:nvSpPr>
          <p:cNvPr id="18" name="TextBox 17"/>
          <p:cNvSpPr txBox="1"/>
          <p:nvPr/>
        </p:nvSpPr>
        <p:spPr>
          <a:xfrm>
            <a:off x="6012160" y="3717032"/>
            <a:ext cx="79208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5400" dirty="0" smtClean="0"/>
              <a:t>2</a:t>
            </a:r>
            <a:endParaRPr lang="en-GB" sz="5400" dirty="0"/>
          </a:p>
        </p:txBody>
      </p:sp>
      <p:sp>
        <p:nvSpPr>
          <p:cNvPr id="22" name="TextBox 21"/>
          <p:cNvSpPr txBox="1"/>
          <p:nvPr/>
        </p:nvSpPr>
        <p:spPr>
          <a:xfrm>
            <a:off x="6516216" y="3284984"/>
            <a:ext cx="172819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5400" dirty="0" smtClean="0"/>
              <a:t>log</a:t>
            </a:r>
            <a:r>
              <a:rPr lang="en-GB" sz="5400" b="1" baseline="-25000" dirty="0" smtClean="0"/>
              <a:t>4</a:t>
            </a:r>
            <a:r>
              <a:rPr lang="en-GB" sz="5400" dirty="0" smtClean="0"/>
              <a:t>x</a:t>
            </a:r>
            <a:endParaRPr lang="en-GB" sz="5400" dirty="0"/>
          </a:p>
        </p:txBody>
      </p:sp>
    </p:spTree>
  </p:cSld>
  <p:clrMapOvr>
    <a:masterClrMapping/>
  </p:clrMapOvr>
  <p:transition>
    <p:cover dir="r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  <p:bldLst>
      <p:bldP spid="12" grpId="0" animBg="1"/>
      <p:bldP spid="2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611560" y="188640"/>
            <a:ext cx="525658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400" b="1" dirty="0" smtClean="0"/>
              <a:t>Question 5</a:t>
            </a:r>
            <a:endParaRPr lang="en-GB" sz="4400" b="1" dirty="0"/>
          </a:p>
        </p:txBody>
      </p:sp>
      <p:cxnSp>
        <p:nvCxnSpPr>
          <p:cNvPr id="14" name="Straight Connector 13"/>
          <p:cNvCxnSpPr/>
          <p:nvPr/>
        </p:nvCxnSpPr>
        <p:spPr>
          <a:xfrm flipH="1">
            <a:off x="0" y="1052736"/>
            <a:ext cx="9144000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6" name="TextBox 15">
            <a:hlinkClick r:id="rId2" action="ppaction://hlinksldjump"/>
          </p:cNvPr>
          <p:cNvSpPr txBox="1"/>
          <p:nvPr/>
        </p:nvSpPr>
        <p:spPr>
          <a:xfrm>
            <a:off x="7020272" y="6165304"/>
            <a:ext cx="1800200" cy="52322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GB" sz="2800" b="1" dirty="0" smtClean="0"/>
              <a:t>Go Back &gt;</a:t>
            </a:r>
            <a:endParaRPr lang="en-GB" sz="2800" b="1" dirty="0"/>
          </a:p>
        </p:txBody>
      </p:sp>
      <p:pic>
        <p:nvPicPr>
          <p:cNvPr id="17" name="Picture 4" descr="http://upload.wikimedia.org/wikipedia/commons/thumb/b/b1/Detective_Barnstar_Hires.png/505px-Detective_Barnstar_Hires.pn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0191002">
            <a:off x="6189339" y="5852691"/>
            <a:ext cx="1197427" cy="1138149"/>
          </a:xfrm>
          <a:prstGeom prst="rect">
            <a:avLst/>
          </a:prstGeom>
          <a:noFill/>
        </p:spPr>
      </p:pic>
      <p:sp>
        <p:nvSpPr>
          <p:cNvPr id="18" name="TextBox 17"/>
          <p:cNvSpPr txBox="1"/>
          <p:nvPr/>
        </p:nvSpPr>
        <p:spPr>
          <a:xfrm>
            <a:off x="2843808" y="3356992"/>
            <a:ext cx="115212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5400" dirty="0" smtClean="0"/>
              <a:t>x</a:t>
            </a:r>
            <a:r>
              <a:rPr lang="en-GB" sz="5400" dirty="0" smtClean="0"/>
              <a:t>  = </a:t>
            </a:r>
            <a:r>
              <a:rPr lang="en-GB" sz="5400" dirty="0" smtClean="0"/>
              <a:t> </a:t>
            </a:r>
            <a:endParaRPr lang="en-GB" sz="5400" dirty="0"/>
          </a:p>
        </p:txBody>
      </p:sp>
      <p:sp>
        <p:nvSpPr>
          <p:cNvPr id="20" name="TextBox 19"/>
          <p:cNvSpPr txBox="1"/>
          <p:nvPr/>
        </p:nvSpPr>
        <p:spPr>
          <a:xfrm>
            <a:off x="827584" y="1916832"/>
            <a:ext cx="648072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 smtClean="0"/>
              <a:t>Given that only base 10 is allowed, solve </a:t>
            </a:r>
            <a:r>
              <a:rPr lang="en-GB" sz="3200" b="1" dirty="0" smtClean="0"/>
              <a:t>4</a:t>
            </a:r>
            <a:r>
              <a:rPr lang="en-GB" sz="3200" b="1" baseline="30000" dirty="0" smtClean="0"/>
              <a:t>x</a:t>
            </a:r>
            <a:r>
              <a:rPr lang="en-GB" sz="3200" b="1" dirty="0" smtClean="0"/>
              <a:t> = 5</a:t>
            </a:r>
            <a:r>
              <a:rPr lang="en-GB" sz="3200" dirty="0" smtClean="0"/>
              <a:t>.</a:t>
            </a:r>
            <a:endParaRPr lang="en-GB" sz="3200" dirty="0"/>
          </a:p>
        </p:txBody>
      </p:sp>
      <p:sp>
        <p:nvSpPr>
          <p:cNvPr id="10" name="TextBox 9"/>
          <p:cNvSpPr txBox="1"/>
          <p:nvPr/>
        </p:nvSpPr>
        <p:spPr>
          <a:xfrm>
            <a:off x="3779912" y="2924944"/>
            <a:ext cx="259228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400" u="sng" dirty="0" smtClean="0"/>
              <a:t>log</a:t>
            </a:r>
            <a:r>
              <a:rPr lang="en-GB" sz="5400" u="sng" baseline="-25000" dirty="0" smtClean="0"/>
              <a:t>10</a:t>
            </a:r>
            <a:r>
              <a:rPr lang="en-GB" sz="5400" u="sng" dirty="0" smtClean="0"/>
              <a:t> 5</a:t>
            </a:r>
          </a:p>
          <a:p>
            <a:pPr algn="ctr"/>
            <a:r>
              <a:rPr lang="en-GB" sz="5400" dirty="0" smtClean="0"/>
              <a:t>log</a:t>
            </a:r>
            <a:r>
              <a:rPr lang="en-GB" sz="5400" baseline="-25000" dirty="0" smtClean="0"/>
              <a:t>10</a:t>
            </a:r>
            <a:r>
              <a:rPr lang="en-GB" sz="5400" dirty="0" smtClean="0"/>
              <a:t> 4</a:t>
            </a:r>
            <a:endParaRPr lang="en-GB" sz="5400" dirty="0"/>
          </a:p>
        </p:txBody>
      </p:sp>
      <p:sp>
        <p:nvSpPr>
          <p:cNvPr id="19" name="Rectangle 18"/>
          <p:cNvSpPr/>
          <p:nvPr/>
        </p:nvSpPr>
        <p:spPr>
          <a:xfrm>
            <a:off x="4103440" y="2996952"/>
            <a:ext cx="2124744" cy="1800200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3600" b="1" dirty="0"/>
              <a:t>?</a:t>
            </a:r>
          </a:p>
        </p:txBody>
      </p:sp>
    </p:spTree>
  </p:cSld>
  <p:clrMapOvr>
    <a:masterClrMapping/>
  </p:clrMapOvr>
  <p:transition>
    <p:cover dir="r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</p:childTnLst>
        </p:cTn>
      </p:par>
    </p:tnLst>
    <p:bldLst>
      <p:bldP spid="1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/>
          <p:cNvSpPr txBox="1"/>
          <p:nvPr/>
        </p:nvSpPr>
        <p:spPr>
          <a:xfrm>
            <a:off x="611560" y="188640"/>
            <a:ext cx="525658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400" b="1" dirty="0" smtClean="0"/>
              <a:t>Question 6</a:t>
            </a:r>
            <a:endParaRPr lang="en-GB" sz="4400" b="1" dirty="0"/>
          </a:p>
        </p:txBody>
      </p:sp>
      <p:cxnSp>
        <p:nvCxnSpPr>
          <p:cNvPr id="14" name="Straight Connector 13"/>
          <p:cNvCxnSpPr/>
          <p:nvPr/>
        </p:nvCxnSpPr>
        <p:spPr>
          <a:xfrm flipH="1">
            <a:off x="0" y="1052736"/>
            <a:ext cx="9144000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6" name="TextBox 15">
            <a:hlinkClick r:id="rId2" action="ppaction://hlinksldjump"/>
          </p:cNvPr>
          <p:cNvSpPr txBox="1"/>
          <p:nvPr/>
        </p:nvSpPr>
        <p:spPr>
          <a:xfrm>
            <a:off x="7020272" y="6165304"/>
            <a:ext cx="1800200" cy="52322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GB" sz="2800" b="1" dirty="0" smtClean="0"/>
              <a:t>Go Back &gt;</a:t>
            </a:r>
            <a:endParaRPr lang="en-GB" sz="2800" b="1" dirty="0"/>
          </a:p>
        </p:txBody>
      </p:sp>
      <p:pic>
        <p:nvPicPr>
          <p:cNvPr id="17" name="Picture 4" descr="http://upload.wikimedia.org/wikipedia/commons/thumb/b/b1/Detective_Barnstar_Hires.png/505px-Detective_Barnstar_Hires.pn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0191002">
            <a:off x="6189339" y="5852691"/>
            <a:ext cx="1197427" cy="1138149"/>
          </a:xfrm>
          <a:prstGeom prst="rect">
            <a:avLst/>
          </a:prstGeom>
          <a:noFill/>
        </p:spPr>
      </p:pic>
      <p:sp>
        <p:nvSpPr>
          <p:cNvPr id="18" name="TextBox 17"/>
          <p:cNvSpPr txBox="1"/>
          <p:nvPr/>
        </p:nvSpPr>
        <p:spPr>
          <a:xfrm>
            <a:off x="2123728" y="2636912"/>
            <a:ext cx="338437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5400" dirty="0" smtClean="0"/>
              <a:t>x</a:t>
            </a:r>
            <a:r>
              <a:rPr lang="en-GB" sz="5400" dirty="0" smtClean="0"/>
              <a:t> = 4.419 </a:t>
            </a:r>
            <a:endParaRPr lang="en-GB" sz="5400" dirty="0"/>
          </a:p>
        </p:txBody>
      </p:sp>
      <p:sp>
        <p:nvSpPr>
          <p:cNvPr id="19" name="Rectangle 18"/>
          <p:cNvSpPr/>
          <p:nvPr/>
        </p:nvSpPr>
        <p:spPr>
          <a:xfrm>
            <a:off x="3131840" y="2636912"/>
            <a:ext cx="1728192" cy="936104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3600" b="1" dirty="0"/>
              <a:t>?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827584" y="1556792"/>
            <a:ext cx="77768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 smtClean="0"/>
              <a:t>Solve 2</a:t>
            </a:r>
            <a:r>
              <a:rPr lang="en-GB" sz="3200" baseline="30000" dirty="0" smtClean="0"/>
              <a:t>x+1</a:t>
            </a:r>
            <a:r>
              <a:rPr lang="en-GB" sz="3200" dirty="0" smtClean="0"/>
              <a:t> = 3</a:t>
            </a:r>
            <a:r>
              <a:rPr lang="en-GB" sz="3200" baseline="30000" dirty="0" smtClean="0"/>
              <a:t>x-1 </a:t>
            </a:r>
            <a:r>
              <a:rPr lang="en-GB" sz="3200" dirty="0" smtClean="0"/>
              <a:t>, giving your answer to 3dp.</a:t>
            </a:r>
            <a:endParaRPr lang="en-GB" sz="3200" dirty="0"/>
          </a:p>
        </p:txBody>
      </p:sp>
      <p:sp>
        <p:nvSpPr>
          <p:cNvPr id="10" name="TextBox 9"/>
          <p:cNvSpPr txBox="1"/>
          <p:nvPr/>
        </p:nvSpPr>
        <p:spPr>
          <a:xfrm>
            <a:off x="2483768" y="5013176"/>
            <a:ext cx="338437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5400" dirty="0" smtClean="0"/>
              <a:t>x</a:t>
            </a:r>
            <a:r>
              <a:rPr lang="en-GB" sz="5400" dirty="0" smtClean="0"/>
              <a:t> = log   6 </a:t>
            </a:r>
            <a:endParaRPr lang="en-GB" sz="5400" dirty="0"/>
          </a:p>
        </p:txBody>
      </p:sp>
      <p:sp>
        <p:nvSpPr>
          <p:cNvPr id="11" name="TextBox 10"/>
          <p:cNvSpPr txBox="1"/>
          <p:nvPr/>
        </p:nvSpPr>
        <p:spPr>
          <a:xfrm>
            <a:off x="4283968" y="5373216"/>
            <a:ext cx="432048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600" u="sng" dirty="0" smtClean="0"/>
              <a:t>3</a:t>
            </a:r>
          </a:p>
          <a:p>
            <a:pPr algn="ctr"/>
            <a:r>
              <a:rPr lang="en-GB" sz="2600" dirty="0" smtClean="0"/>
              <a:t>2</a:t>
            </a:r>
            <a:endParaRPr lang="en-GB" sz="2600" dirty="0"/>
          </a:p>
        </p:txBody>
      </p:sp>
      <p:sp>
        <p:nvSpPr>
          <p:cNvPr id="12" name="TextBox 11"/>
          <p:cNvSpPr txBox="1"/>
          <p:nvPr/>
        </p:nvSpPr>
        <p:spPr>
          <a:xfrm>
            <a:off x="827584" y="4149080"/>
            <a:ext cx="77768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 smtClean="0"/>
              <a:t>What is this in the form </a:t>
            </a:r>
            <a:r>
              <a:rPr lang="en-GB" sz="3200" dirty="0" err="1" smtClean="0"/>
              <a:t>log</a:t>
            </a:r>
            <a:r>
              <a:rPr lang="en-GB" sz="3200" baseline="-25000" dirty="0" err="1" smtClean="0"/>
              <a:t>a</a:t>
            </a:r>
            <a:r>
              <a:rPr lang="en-GB" sz="3200" dirty="0" smtClean="0"/>
              <a:t> b?</a:t>
            </a:r>
            <a:endParaRPr lang="en-GB" sz="3200" dirty="0"/>
          </a:p>
        </p:txBody>
      </p:sp>
      <p:sp>
        <p:nvSpPr>
          <p:cNvPr id="15" name="Rectangle 14"/>
          <p:cNvSpPr/>
          <p:nvPr/>
        </p:nvSpPr>
        <p:spPr>
          <a:xfrm>
            <a:off x="3419872" y="5013176"/>
            <a:ext cx="1944216" cy="1152128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3600" b="1" dirty="0"/>
              <a:t>?</a:t>
            </a:r>
          </a:p>
        </p:txBody>
      </p:sp>
    </p:spTree>
  </p:cSld>
  <p:clrMapOvr>
    <a:masterClrMapping/>
  </p:clrMapOvr>
  <p:transition>
    <p:cover dir="r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</p:childTnLst>
        </p:cTn>
      </p:par>
    </p:tnLst>
    <p:bldLst>
      <p:bldP spid="19" grpId="0" animBg="1"/>
      <p:bldP spid="15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76</TotalTime>
  <Words>172</Words>
  <Application>Microsoft Office PowerPoint</Application>
  <PresentationFormat>On-screen Show (4:3)</PresentationFormat>
  <Paragraphs>66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</vt:vector>
  </TitlesOfParts>
  <Company>Oxford University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jamf</dc:creator>
  <cp:lastModifiedBy>jamf</cp:lastModifiedBy>
  <cp:revision>2</cp:revision>
  <dcterms:created xsi:type="dcterms:W3CDTF">2013-02-24T16:25:04Z</dcterms:created>
  <dcterms:modified xsi:type="dcterms:W3CDTF">2013-03-02T16:47:53Z</dcterms:modified>
</cp:coreProperties>
</file>